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9C_5B0BED27.xml" ContentType="application/vnd.ms-powerpoint.comments+xml"/>
  <Override PartName="/ppt/notesSlides/notesSlide9.xml" ContentType="application/vnd.openxmlformats-officedocument.presentationml.notesSlide+xml"/>
  <Override PartName="/ppt/comments/modernComment_7FF64939_428B9B6D.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7FF64938_5C843C8B.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6" r:id="rId1"/>
    <p:sldMasterId id="2147483818" r:id="rId2"/>
    <p:sldMasterId id="2147483849" r:id="rId3"/>
  </p:sldMasterIdLst>
  <p:notesMasterIdLst>
    <p:notesMasterId r:id="rId33"/>
  </p:notesMasterIdLst>
  <p:handoutMasterIdLst>
    <p:handoutMasterId r:id="rId34"/>
  </p:handoutMasterIdLst>
  <p:sldIdLst>
    <p:sldId id="2146846973" r:id="rId4"/>
    <p:sldId id="527" r:id="rId5"/>
    <p:sldId id="2146847022" r:id="rId6"/>
    <p:sldId id="2147470616" r:id="rId7"/>
    <p:sldId id="2146847046" r:id="rId8"/>
    <p:sldId id="407" r:id="rId9"/>
    <p:sldId id="418" r:id="rId10"/>
    <p:sldId id="414" r:id="rId11"/>
    <p:sldId id="382" r:id="rId12"/>
    <p:sldId id="2146847051" r:id="rId13"/>
    <p:sldId id="2146847054" r:id="rId14"/>
    <p:sldId id="2147470613" r:id="rId15"/>
    <p:sldId id="2146847070" r:id="rId16"/>
    <p:sldId id="2146847071" r:id="rId17"/>
    <p:sldId id="412" r:id="rId18"/>
    <p:sldId id="2146847079" r:id="rId19"/>
    <p:sldId id="2147470614" r:id="rId20"/>
    <p:sldId id="2147470608" r:id="rId21"/>
    <p:sldId id="2146847033" r:id="rId22"/>
    <p:sldId id="2146846912" r:id="rId23"/>
    <p:sldId id="2146847032" r:id="rId24"/>
    <p:sldId id="2147470615" r:id="rId25"/>
    <p:sldId id="2146847039" r:id="rId26"/>
    <p:sldId id="2146847034" r:id="rId27"/>
    <p:sldId id="2146847127" r:id="rId28"/>
    <p:sldId id="2146847036" r:id="rId29"/>
    <p:sldId id="2147470612" r:id="rId30"/>
    <p:sldId id="461" r:id="rId31"/>
    <p:sldId id="2146847113" r:id="rId32"/>
  </p:sldIdLst>
  <p:sldSz cx="12188825" cy="6858000"/>
  <p:notesSz cx="7010400" cy="9296400"/>
  <p:defaultText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80AA06-8576-8C43-854D-BCFC6945743E}">
          <p14:sldIdLst>
            <p14:sldId id="2146846973"/>
            <p14:sldId id="527"/>
            <p14:sldId id="2146847022"/>
            <p14:sldId id="2147470616"/>
            <p14:sldId id="2146847046"/>
            <p14:sldId id="407"/>
            <p14:sldId id="418"/>
            <p14:sldId id="414"/>
            <p14:sldId id="382"/>
            <p14:sldId id="2146847051"/>
            <p14:sldId id="2146847054"/>
            <p14:sldId id="2147470613"/>
            <p14:sldId id="2146847070"/>
            <p14:sldId id="2146847071"/>
            <p14:sldId id="412"/>
            <p14:sldId id="2146847079"/>
            <p14:sldId id="2147470614"/>
            <p14:sldId id="2147470608"/>
            <p14:sldId id="2146847033"/>
            <p14:sldId id="2146846912"/>
            <p14:sldId id="2146847032"/>
            <p14:sldId id="2147470615"/>
            <p14:sldId id="2146847039"/>
            <p14:sldId id="2146847034"/>
            <p14:sldId id="2146847127"/>
            <p14:sldId id="2146847036"/>
            <p14:sldId id="2147470612"/>
            <p14:sldId id="461"/>
          </p14:sldIdLst>
        </p14:section>
        <p14:section name="Conclusion" id="{42535F1B-5DC2-9441-A331-4272EABDCE9F}">
          <p14:sldIdLst>
            <p14:sldId id="2146847113"/>
          </p14:sldIdLst>
        </p14:section>
      </p14:sectionLst>
    </p:ext>
    <p:ext uri="{EFAFB233-063F-42B5-8137-9DF3F51BA10A}">
      <p15:sldGuideLst xmlns:p15="http://schemas.microsoft.com/office/powerpoint/2012/main">
        <p15:guide id="1" orient="horz" pos="1392" userDrawn="1">
          <p15:clr>
            <a:srgbClr val="A4A3A4"/>
          </p15:clr>
        </p15:guide>
        <p15:guide id="2" pos="3839">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E039EF-1D27-241B-983F-488EA1D8D960}" name="Dunn, Denise" initials="DD" userId="S::1099@carefirst.com::54bb9a9a-5e59-49aa-b27b-b00047f4c52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ons, Lagretta" initials="LL" lastIdx="1" clrIdx="0">
    <p:extLst>
      <p:ext uri="{19B8F6BF-5375-455C-9EA6-DF929625EA0E}">
        <p15:presenceInfo xmlns:p15="http://schemas.microsoft.com/office/powerpoint/2012/main" userId="S::AAC7758@carefirst.com::1f8c771c-5e18-4641-bf41-6d489f17f1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FFFFFF"/>
    <a:srgbClr val="70B301"/>
    <a:srgbClr val="005B9C"/>
    <a:srgbClr val="053EA9"/>
    <a:srgbClr val="052F4E"/>
    <a:srgbClr val="092998"/>
    <a:srgbClr val="3B6FC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07" autoAdjust="0"/>
    <p:restoredTop sz="96357" autoAdjust="0"/>
  </p:normalViewPr>
  <p:slideViewPr>
    <p:cSldViewPr snapToGrid="0" snapToObjects="1" showGuides="1">
      <p:cViewPr varScale="1">
        <p:scale>
          <a:sx n="88" d="100"/>
          <a:sy n="88" d="100"/>
        </p:scale>
        <p:origin x="96" y="330"/>
      </p:cViewPr>
      <p:guideLst>
        <p:guide orient="horz" pos="1392"/>
        <p:guide pos="383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834"/>
    </p:cViewPr>
  </p:sorterViewPr>
  <p:notesViewPr>
    <p:cSldViewPr snapToGrid="0" snapToObjects="1">
      <p:cViewPr varScale="1">
        <p:scale>
          <a:sx n="202" d="100"/>
          <a:sy n="202" d="100"/>
        </p:scale>
        <p:origin x="6376"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s>
</file>

<file path=ppt/comments/modernComment_7FF64938_5C843C8B.xml><?xml version="1.0" encoding="utf-8"?>
<p188:cmLst xmlns:a="http://schemas.openxmlformats.org/drawingml/2006/main" xmlns:r="http://schemas.openxmlformats.org/officeDocument/2006/relationships" xmlns:p188="http://schemas.microsoft.com/office/powerpoint/2018/8/main">
  <p188:cm id="{C07097C1-5330-498B-BB6D-3A7CF5C821F0}" authorId="{60E039EF-1D27-241B-983F-488EA1D8D960}" created="2025-11-05T21:36:27.040">
    <pc:sldMkLst xmlns:pc="http://schemas.microsoft.com/office/powerpoint/2013/main/command">
      <pc:docMk/>
      <pc:sldMk cId="1552170123" sldId="2146847032"/>
    </pc:sldMkLst>
    <p188:txBody>
      <a:bodyPr/>
      <a:lstStyle/>
      <a:p>
        <a:r>
          <a:rPr lang="en-US"/>
          <a:t>Update slide</a:t>
        </a:r>
      </a:p>
    </p188:txBody>
  </p188:cm>
</p188:cmLst>
</file>

<file path=ppt/comments/modernComment_7FF64939_428B9B6D.xml><?xml version="1.0" encoding="utf-8"?>
<p188:cmLst xmlns:a="http://schemas.openxmlformats.org/drawingml/2006/main" xmlns:r="http://schemas.openxmlformats.org/officeDocument/2006/relationships" xmlns:p188="http://schemas.microsoft.com/office/powerpoint/2018/8/main">
  <p188:cm id="{AB86C89C-2283-4C5D-B726-AC06A0709E30}" authorId="{60E039EF-1D27-241B-983F-488EA1D8D960}" created="2025-11-05T21:34:05.928">
    <pc:sldMkLst xmlns:pc="http://schemas.microsoft.com/office/powerpoint/2013/main/command">
      <pc:docMk/>
      <pc:sldMk cId="1116445549" sldId="2146847033"/>
    </pc:sldMkLst>
    <p188:txBody>
      <a:bodyPr/>
      <a:lstStyle/>
      <a:p>
        <a:r>
          <a:rPr lang="en-US"/>
          <a:t>Need new ID card</a:t>
        </a:r>
      </a:p>
    </p188:txBody>
  </p188:cm>
</p188:cmLst>
</file>

<file path=ppt/comments/modernComment_19C_5B0BED27.xml><?xml version="1.0" encoding="utf-8"?>
<p188:cmLst xmlns:a="http://schemas.openxmlformats.org/drawingml/2006/main" xmlns:r="http://schemas.openxmlformats.org/officeDocument/2006/relationships" xmlns:p188="http://schemas.microsoft.com/office/powerpoint/2018/8/main">
  <p188:cm id="{4BFCB468-DBF3-416B-9603-5B0AAC30AFC8}" authorId="{60E039EF-1D27-241B-983F-488EA1D8D960}" created="2025-11-05T21:33:18.595">
    <pc:sldMkLst xmlns:pc="http://schemas.microsoft.com/office/powerpoint/2013/main/command">
      <pc:docMk/>
      <pc:sldMk cId="1527508263" sldId="412"/>
    </pc:sldMkLst>
    <p188:txBody>
      <a:bodyPr/>
      <a:lstStyle/>
      <a:p>
        <a:r>
          <a:rPr lang="en-US"/>
          <a:t>Need current slide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53514D0-32F6-7F4B-9823-D771FC006DA0}" type="datetimeFigureOut">
              <a:rPr lang="en-US" smtClean="0"/>
              <a:t>11/10/2025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DB683AB-7F15-354E-B4B8-81B2E744DA64}" type="slidenum">
              <a:rPr lang="en-US" smtClean="0"/>
              <a:t>‹#›</a:t>
            </a:fld>
            <a:endParaRPr lang="en-US"/>
          </a:p>
        </p:txBody>
      </p:sp>
    </p:spTree>
    <p:extLst>
      <p:ext uri="{BB962C8B-B14F-4D97-AF65-F5344CB8AC3E}">
        <p14:creationId xmlns:p14="http://schemas.microsoft.com/office/powerpoint/2010/main" val="20868718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B1F5B7F-4201-524C-A26D-F9EB8DF877FD}" type="datetimeFigureOut">
              <a:rPr lang="en-US" smtClean="0"/>
              <a:t>11/10/2025</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A39A7F5-17A1-024F-A227-F1CE9DA3A49F}" type="slidenum">
              <a:rPr lang="en-US" smtClean="0"/>
              <a:t>‹#›</a:t>
            </a:fld>
            <a:endParaRPr lang="en-US"/>
          </a:p>
        </p:txBody>
      </p:sp>
    </p:spTree>
    <p:extLst>
      <p:ext uri="{BB962C8B-B14F-4D97-AF65-F5344CB8AC3E}">
        <p14:creationId xmlns:p14="http://schemas.microsoft.com/office/powerpoint/2010/main" val="3744749301"/>
      </p:ext>
    </p:extLst>
  </p:cSld>
  <p:clrMap bg1="lt1" tx1="dk1" bg2="lt2" tx2="dk2" accent1="accent1" accent2="accent2" accent3="accent3" accent4="accent4" accent5="accent5" accent6="accent6" hlink="hlink" folHlink="folHlink"/>
  <p:hf hdr="0" ftr="0" dt="0"/>
  <p:notesStyle>
    <a:lvl1pPr marL="0" algn="l" defTabSz="609493" rtl="0" eaLnBrk="1" latinLnBrk="0" hangingPunct="1">
      <a:defRPr sz="1600" kern="1200">
        <a:solidFill>
          <a:schemeClr val="tx1"/>
        </a:solidFill>
        <a:latin typeface="+mn-lt"/>
        <a:ea typeface="+mn-ea"/>
        <a:cs typeface="+mn-cs"/>
      </a:defRPr>
    </a:lvl1pPr>
    <a:lvl2pPr marL="609493" algn="l" defTabSz="609493" rtl="0" eaLnBrk="1" latinLnBrk="0" hangingPunct="1">
      <a:defRPr sz="1600" kern="1200">
        <a:solidFill>
          <a:schemeClr val="tx1"/>
        </a:solidFill>
        <a:latin typeface="+mn-lt"/>
        <a:ea typeface="+mn-ea"/>
        <a:cs typeface="+mn-cs"/>
      </a:defRPr>
    </a:lvl2pPr>
    <a:lvl3pPr marL="1218987" algn="l" defTabSz="609493" rtl="0" eaLnBrk="1" latinLnBrk="0" hangingPunct="1">
      <a:defRPr sz="1600" kern="1200">
        <a:solidFill>
          <a:schemeClr val="tx1"/>
        </a:solidFill>
        <a:latin typeface="+mn-lt"/>
        <a:ea typeface="+mn-ea"/>
        <a:cs typeface="+mn-cs"/>
      </a:defRPr>
    </a:lvl3pPr>
    <a:lvl4pPr marL="1828480" algn="l" defTabSz="609493" rtl="0" eaLnBrk="1" latinLnBrk="0" hangingPunct="1">
      <a:defRPr sz="1600" kern="1200">
        <a:solidFill>
          <a:schemeClr val="tx1"/>
        </a:solidFill>
        <a:latin typeface="+mn-lt"/>
        <a:ea typeface="+mn-ea"/>
        <a:cs typeface="+mn-cs"/>
      </a:defRPr>
    </a:lvl4pPr>
    <a:lvl5pPr marL="2437973" algn="l" defTabSz="609493" rtl="0" eaLnBrk="1" latinLnBrk="0" hangingPunct="1">
      <a:defRPr sz="1600" kern="1200">
        <a:solidFill>
          <a:schemeClr val="tx1"/>
        </a:solidFill>
        <a:latin typeface="+mn-lt"/>
        <a:ea typeface="+mn-ea"/>
        <a:cs typeface="+mn-cs"/>
      </a:defRPr>
    </a:lvl5pPr>
    <a:lvl6pPr marL="3047467" algn="l" defTabSz="609493" rtl="0" eaLnBrk="1" latinLnBrk="0" hangingPunct="1">
      <a:defRPr sz="1600" kern="1200">
        <a:solidFill>
          <a:schemeClr val="tx1"/>
        </a:solidFill>
        <a:latin typeface="+mn-lt"/>
        <a:ea typeface="+mn-ea"/>
        <a:cs typeface="+mn-cs"/>
      </a:defRPr>
    </a:lvl6pPr>
    <a:lvl7pPr marL="3656960" algn="l" defTabSz="609493" rtl="0" eaLnBrk="1" latinLnBrk="0" hangingPunct="1">
      <a:defRPr sz="1600" kern="1200">
        <a:solidFill>
          <a:schemeClr val="tx1"/>
        </a:solidFill>
        <a:latin typeface="+mn-lt"/>
        <a:ea typeface="+mn-ea"/>
        <a:cs typeface="+mn-cs"/>
      </a:defRPr>
    </a:lvl7pPr>
    <a:lvl8pPr marL="4266453" algn="l" defTabSz="609493" rtl="0" eaLnBrk="1" latinLnBrk="0" hangingPunct="1">
      <a:defRPr sz="1600" kern="1200">
        <a:solidFill>
          <a:schemeClr val="tx1"/>
        </a:solidFill>
        <a:latin typeface="+mn-lt"/>
        <a:ea typeface="+mn-ea"/>
        <a:cs typeface="+mn-cs"/>
      </a:defRPr>
    </a:lvl8pPr>
    <a:lvl9pPr marL="4875947" algn="l" defTabSz="609493"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1</a:t>
            </a:fld>
            <a:endParaRPr lang="en-US" dirty="0"/>
          </a:p>
        </p:txBody>
      </p:sp>
    </p:spTree>
    <p:extLst>
      <p:ext uri="{BB962C8B-B14F-4D97-AF65-F5344CB8AC3E}">
        <p14:creationId xmlns:p14="http://schemas.microsoft.com/office/powerpoint/2010/main" val="130454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3</a:t>
            </a:fld>
            <a:endParaRPr lang="en-US" dirty="0"/>
          </a:p>
        </p:txBody>
      </p:sp>
    </p:spTree>
    <p:extLst>
      <p:ext uri="{BB962C8B-B14F-4D97-AF65-F5344CB8AC3E}">
        <p14:creationId xmlns:p14="http://schemas.microsoft.com/office/powerpoint/2010/main" val="396253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6</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1767104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7</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2146025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8</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256782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6968ED2-54E3-421D-8971-5205C30EDDA8}" type="slidenum">
              <a:rPr lang="en-US" smtClean="0"/>
              <a:t>9</a:t>
            </a:fld>
            <a:endParaRPr lang="en-US"/>
          </a:p>
        </p:txBody>
      </p:sp>
      <p:sp>
        <p:nvSpPr>
          <p:cNvPr id="5" name="Header Placeholder 4"/>
          <p:cNvSpPr>
            <a:spLocks noGrp="1"/>
          </p:cNvSpPr>
          <p:nvPr>
            <p:ph type="hdr" sz="quarter" idx="11"/>
          </p:nvPr>
        </p:nvSpPr>
        <p:spPr/>
        <p:txBody>
          <a:bodyPr/>
          <a:lstStyle/>
          <a:p>
            <a:r>
              <a:rPr lang="en-US"/>
              <a:t>OE-06-MakeTheMost</a:t>
            </a:r>
          </a:p>
        </p:txBody>
      </p:sp>
    </p:spTree>
    <p:extLst>
      <p:ext uri="{BB962C8B-B14F-4D97-AF65-F5344CB8AC3E}">
        <p14:creationId xmlns:p14="http://schemas.microsoft.com/office/powerpoint/2010/main" val="2146025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1ED145-D36E-44A2-9A45-2781881682B7}" type="slidenum">
              <a:rPr lang="en-US" smtClean="0"/>
              <a:t>13</a:t>
            </a:fld>
            <a:endParaRPr lang="en-US" dirty="0"/>
          </a:p>
        </p:txBody>
      </p:sp>
    </p:spTree>
    <p:extLst>
      <p:ext uri="{BB962C8B-B14F-4D97-AF65-F5344CB8AC3E}">
        <p14:creationId xmlns:p14="http://schemas.microsoft.com/office/powerpoint/2010/main" val="1067054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pPr marL="0" marR="0" indent="0" algn="l" defTabSz="609493" rtl="0" eaLnBrk="1" fontAlgn="auto" latinLnBrk="0" hangingPunct="1">
              <a:lnSpc>
                <a:spcPct val="100000"/>
              </a:lnSpc>
              <a:spcBef>
                <a:spcPts val="0"/>
              </a:spcBef>
              <a:spcAft>
                <a:spcPts val="0"/>
              </a:spcAft>
              <a:buClrTx/>
              <a:buSzTx/>
              <a:buFontTx/>
              <a:buNone/>
              <a:tabLst/>
              <a:defRPr/>
            </a:pPr>
            <a:r>
              <a:rPr lang="en-US" dirty="0"/>
              <a:t>Maintenance Medications co-pays the same as retail</a:t>
            </a:r>
          </a:p>
          <a:p>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15</a:t>
            </a:fld>
            <a:endParaRPr lang="en-US" dirty="0"/>
          </a:p>
        </p:txBody>
      </p:sp>
    </p:spTree>
    <p:extLst>
      <p:ext uri="{BB962C8B-B14F-4D97-AF65-F5344CB8AC3E}">
        <p14:creationId xmlns:p14="http://schemas.microsoft.com/office/powerpoint/2010/main" val="1811860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201187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653464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1ED145-D36E-44A2-9A45-2781881682B7}"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8793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2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27</a:t>
            </a:fld>
            <a:endParaRPr lang="en-US" dirty="0"/>
          </a:p>
        </p:txBody>
      </p:sp>
    </p:spTree>
    <p:extLst>
      <p:ext uri="{BB962C8B-B14F-4D97-AF65-F5344CB8AC3E}">
        <p14:creationId xmlns:p14="http://schemas.microsoft.com/office/powerpoint/2010/main" val="2884867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2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968ED2-54E3-421D-8971-5205C30EDDA8}" type="slidenum">
              <a:rPr lang="en-US" smtClean="0"/>
              <a:t>28</a:t>
            </a:fld>
            <a:endParaRPr lang="en-US" dirty="0"/>
          </a:p>
        </p:txBody>
      </p:sp>
    </p:spTree>
    <p:extLst>
      <p:ext uri="{BB962C8B-B14F-4D97-AF65-F5344CB8AC3E}">
        <p14:creationId xmlns:p14="http://schemas.microsoft.com/office/powerpoint/2010/main" val="251173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Subtitle 2Col">
    <p:spTree>
      <p:nvGrpSpPr>
        <p:cNvPr id="1" name=""/>
        <p:cNvGrpSpPr/>
        <p:nvPr/>
      </p:nvGrpSpPr>
      <p:grpSpPr>
        <a:xfrm>
          <a:off x="0" y="0"/>
          <a:ext cx="0" cy="0"/>
          <a:chOff x="0" y="0"/>
          <a:chExt cx="0" cy="0"/>
        </a:xfrm>
      </p:grpSpPr>
      <p:sp>
        <p:nvSpPr>
          <p:cNvPr id="2" name="Title 1"/>
          <p:cNvSpPr>
            <a:spLocks noGrp="1"/>
          </p:cNvSpPr>
          <p:nvPr>
            <p:ph type="title"/>
          </p:nvPr>
        </p:nvSpPr>
        <p:spPr>
          <a:xfrm>
            <a:off x="1065212" y="3355"/>
            <a:ext cx="8686801" cy="1143000"/>
          </a:xfrm>
        </p:spPr>
        <p:txBody>
          <a:bodyPr rIns="155448" anchor="b" anchorCtr="0">
            <a:noAutofit/>
          </a:bodyPr>
          <a:lstStyle/>
          <a:p>
            <a:r>
              <a:rPr lang="en-US"/>
              <a:t>Click to edit Master title style</a:t>
            </a:r>
            <a:endParaRPr lang="en-US" dirty="0"/>
          </a:p>
        </p:txBody>
      </p:sp>
      <p:sp>
        <p:nvSpPr>
          <p:cNvPr id="3" name="Content Placeholder 2"/>
          <p:cNvSpPr>
            <a:spLocks noGrp="1"/>
          </p:cNvSpPr>
          <p:nvPr>
            <p:ph idx="1"/>
          </p:nvPr>
        </p:nvSpPr>
        <p:spPr>
          <a:xfrm>
            <a:off x="1065212" y="2289356"/>
            <a:ext cx="10513458" cy="3836808"/>
          </a:xfrm>
        </p:spPr>
        <p:txBody>
          <a:bodyPr tIns="2286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5C1FA1-D502-5D43-A96A-216694833A08}" type="datetime4">
              <a:rPr lang="en-US" smtClean="0"/>
              <a:t>November 10, 2025</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accent1"/>
                </a:solidFill>
                <a:latin typeface="Open Sans" charset="0"/>
                <a:ea typeface="Open Sans" charset="0"/>
                <a:cs typeface="Open Sans" charset="0"/>
              </a:defRPr>
            </a:lvl1pPr>
          </a:lstStyle>
          <a:p>
            <a:pPr lvl="0"/>
            <a:r>
              <a:rPr lang="en-US"/>
              <a:t>Click to edit Master text styles</a:t>
            </a:r>
          </a:p>
        </p:txBody>
      </p:sp>
      <p:sp>
        <p:nvSpPr>
          <p:cNvPr id="8"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320857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143000"/>
          </a:xfrm>
        </p:spPr>
        <p:txBody>
          <a:bodyPr rIns="155448" anchor="b" anchorCtr="0">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1065213" y="1146355"/>
            <a:ext cx="9601200" cy="4979808"/>
          </a:xfrm>
        </p:spPr>
        <p:txBody>
          <a:bodyPr t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981480-1FDA-EC4A-B1B9-F93337008E65}" type="datetime4">
              <a:rPr lang="en-US" smtClean="0"/>
              <a:t>November 10, 2025</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10799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2Col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143000"/>
          </a:xfrm>
        </p:spPr>
        <p:txBody>
          <a:bodyPr rIns="155448" anchor="b" anchorCtr="0">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61EAD6-5824-A24F-BF1B-C4B65A26B601}" type="datetime4">
              <a:rPr lang="en-US" smtClean="0"/>
              <a:t>November 10, 2025</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277413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lan Chart">
    <p:spTree>
      <p:nvGrpSpPr>
        <p:cNvPr id="1" name=""/>
        <p:cNvGrpSpPr/>
        <p:nvPr/>
      </p:nvGrpSpPr>
      <p:grpSpPr>
        <a:xfrm>
          <a:off x="0" y="0"/>
          <a:ext cx="0" cy="0"/>
          <a:chOff x="0" y="0"/>
          <a:chExt cx="0" cy="0"/>
        </a:xfrm>
      </p:grpSpPr>
      <p:sp>
        <p:nvSpPr>
          <p:cNvPr id="10" name="Chart Placeholder 9"/>
          <p:cNvSpPr>
            <a:spLocks noGrp="1"/>
          </p:cNvSpPr>
          <p:nvPr>
            <p:ph type="chart" sz="quarter" idx="13"/>
          </p:nvPr>
        </p:nvSpPr>
        <p:spPr>
          <a:xfrm>
            <a:off x="1065213" y="1423911"/>
            <a:ext cx="10514171" cy="5066847"/>
          </a:xfrm>
        </p:spPr>
        <p:txBody>
          <a:bodyPr anchor="b"/>
          <a:lstStyle/>
          <a:p>
            <a:r>
              <a:rPr lang="en-US"/>
              <a:t>Click icon to add chart</a:t>
            </a:r>
          </a:p>
        </p:txBody>
      </p:sp>
      <p:sp>
        <p:nvSpPr>
          <p:cNvPr id="2" name="Title 1"/>
          <p:cNvSpPr>
            <a:spLocks noGrp="1"/>
          </p:cNvSpPr>
          <p:nvPr>
            <p:ph type="title"/>
          </p:nvPr>
        </p:nvSpPr>
        <p:spPr>
          <a:xfrm>
            <a:off x="1065213" y="1"/>
            <a:ext cx="9007496" cy="1143000"/>
          </a:xfrm>
        </p:spPr>
        <p:txBody>
          <a:bodyPr/>
          <a:lstStyle>
            <a:lvl1pPr>
              <a:defRPr sz="3000"/>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02425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ogo and Page Numb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42697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198096" cy="6409944"/>
          </a:xfrm>
        </p:spPr>
        <p:txBody>
          <a:bodyPr/>
          <a:lstStyle/>
          <a:p>
            <a:r>
              <a:rPr lang="en-US"/>
              <a:t>Drag picture to placeholder or click icon to add</a:t>
            </a:r>
            <a:endParaRPr lang="en-US" dirty="0"/>
          </a:p>
        </p:txBody>
      </p:sp>
      <p:sp>
        <p:nvSpPr>
          <p:cNvPr id="14" name="Picture Placeholder 8"/>
          <p:cNvSpPr>
            <a:spLocks noGrp="1"/>
          </p:cNvSpPr>
          <p:nvPr>
            <p:ph type="pic" sz="quarter" idx="15"/>
          </p:nvPr>
        </p:nvSpPr>
        <p:spPr>
          <a:xfrm>
            <a:off x="0" y="4816474"/>
            <a:ext cx="12188825" cy="2404872"/>
          </a:xfrm>
        </p:spPr>
        <p:txBody>
          <a:bodyPr/>
          <a:lstStyle/>
          <a:p>
            <a:r>
              <a:rPr lang="en-US"/>
              <a:t>Drag picture to placeholder or click icon to add</a:t>
            </a:r>
          </a:p>
        </p:txBody>
      </p:sp>
      <p:sp>
        <p:nvSpPr>
          <p:cNvPr id="11" name="Title 1"/>
          <p:cNvSpPr>
            <a:spLocks noGrp="1"/>
          </p:cNvSpPr>
          <p:nvPr>
            <p:ph type="ctrTitle"/>
          </p:nvPr>
        </p:nvSpPr>
        <p:spPr>
          <a:xfrm>
            <a:off x="1065213" y="5143500"/>
            <a:ext cx="9601200" cy="1714500"/>
          </a:xfrm>
        </p:spPr>
        <p:txBody>
          <a:bodyPr rIns="0" bIns="457200">
            <a:normAutofit/>
          </a:bodyPr>
          <a:lstStyle>
            <a:lvl1pPr algn="l">
              <a:lnSpc>
                <a:spcPts val="5065"/>
              </a:lnSpc>
              <a:defRPr sz="5332" b="0" baseline="0">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Picture Placeholder 7"/>
          <p:cNvSpPr>
            <a:spLocks noGrp="1"/>
          </p:cNvSpPr>
          <p:nvPr>
            <p:ph type="pic" sz="quarter" idx="14"/>
          </p:nvPr>
        </p:nvSpPr>
        <p:spPr>
          <a:xfrm>
            <a:off x="9752013" y="396277"/>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367522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E4A6A-7543-2E47-A47C-558AE0E06DE0}" type="slidenum">
              <a:rPr lang="en-US" smtClean="0"/>
              <a:t>‹#›</a:t>
            </a:fld>
            <a:endParaRPr lang="en-US"/>
          </a:p>
        </p:txBody>
      </p:sp>
    </p:spTree>
    <p:extLst>
      <p:ext uri="{BB962C8B-B14F-4D97-AF65-F5344CB8AC3E}">
        <p14:creationId xmlns:p14="http://schemas.microsoft.com/office/powerpoint/2010/main" val="439201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Body—1col—Photo">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2" y="1336151"/>
            <a:ext cx="6861468"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6"/>
          </p:nvPr>
        </p:nvSpPr>
        <p:spPr>
          <a:xfrm>
            <a:off x="7922736" y="1336151"/>
            <a:ext cx="3655852" cy="4874149"/>
          </a:xfrm>
          <a:prstGeom prst="roundRect">
            <a:avLst>
              <a:gd name="adj" fmla="val 3991"/>
            </a:avLst>
          </a:prstGeom>
          <a:solidFill>
            <a:schemeClr val="bg1">
              <a:lumMod val="85000"/>
            </a:schemeClr>
          </a:solidFill>
        </p:spPr>
        <p:txBody>
          <a:bodyPr rtlCol="0" anchor="ctr">
            <a:noAutofit/>
          </a:bodyPr>
          <a:lstStyle>
            <a:lvl1pPr marL="0" indent="0" algn="ctr">
              <a:buNone/>
              <a:defRPr b="1">
                <a:solidFill>
                  <a:srgbClr val="FF0000"/>
                </a:solidFill>
              </a:defRPr>
            </a:lvl1pPr>
          </a:lstStyle>
          <a:p>
            <a:pPr lvl="0"/>
            <a:r>
              <a:rPr lang="en-US" noProof="0"/>
              <a:t>Click icon to add picture</a:t>
            </a:r>
            <a:endParaRPr lang="en-US" noProof="0" dirty="0"/>
          </a:p>
        </p:txBody>
      </p:sp>
      <p:sp>
        <p:nvSpPr>
          <p:cNvPr id="4" name="Footer Placeholder 3">
            <a:extLst>
              <a:ext uri="{FF2B5EF4-FFF2-40B4-BE49-F238E27FC236}">
                <a16:creationId xmlns:a16="http://schemas.microsoft.com/office/drawing/2014/main" id="{6F7E32CE-037D-82F1-783D-C81C3F0FA0C5}"/>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6" name="TextBox 5">
            <a:extLst>
              <a:ext uri="{FF2B5EF4-FFF2-40B4-BE49-F238E27FC236}">
                <a16:creationId xmlns:a16="http://schemas.microsoft.com/office/drawing/2014/main" id="{C381BCDB-7EA1-BF77-0944-12074AABA44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5D20E0B2-2D08-10D7-9A45-27A84805EDC5}"/>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1007772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Sub/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3" name="Text Placeholder 10"/>
          <p:cNvSpPr>
            <a:spLocks noGrp="1"/>
          </p:cNvSpPr>
          <p:nvPr>
            <p:ph type="body" sz="quarter" idx="13"/>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14" name="Text Placeholder 10"/>
          <p:cNvSpPr>
            <a:spLocks noGrp="1"/>
          </p:cNvSpPr>
          <p:nvPr>
            <p:ph type="body" sz="quarter" idx="14"/>
          </p:nvPr>
        </p:nvSpPr>
        <p:spPr>
          <a:xfrm>
            <a:off x="609441" y="2173326"/>
            <a:ext cx="10969943"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FD9DBB9-0A6A-12CF-8D08-162CD700BE7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C5BFE0CB-2C0C-98B7-8E78-1D48076DEA4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034C625-A8E8-6D1A-920F-A4125D6ADA5C}"/>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922708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2_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412850"/>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3" y="1146355"/>
            <a:ext cx="9601200" cy="4979808"/>
          </a:xfrm>
        </p:spPr>
        <p:txBody>
          <a:bodyPr t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603504"/>
            <a:ext cx="1828800" cy="539496"/>
          </a:xfrm>
        </p:spPr>
        <p:txBody>
          <a:bodyPr/>
          <a:lstStyle/>
          <a:p>
            <a:r>
              <a:rPr lang="en-US" dirty="0"/>
              <a:t>Drag picture to placeholder or click icon to add</a:t>
            </a:r>
          </a:p>
        </p:txBody>
      </p:sp>
      <p:sp>
        <p:nvSpPr>
          <p:cNvPr id="9" name="TextBox 8">
            <a:extLst>
              <a:ext uri="{FF2B5EF4-FFF2-40B4-BE49-F238E27FC236}">
                <a16:creationId xmlns:a16="http://schemas.microsoft.com/office/drawing/2014/main" id="{9B322BF9-9D28-9846-9788-EBDDBABF0BB1}"/>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1F793EF3-E564-6849-9B65-5EEC9D345BE7}"/>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4087855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with Subtitle 2Col">
    <p:spTree>
      <p:nvGrpSpPr>
        <p:cNvPr id="1" name=""/>
        <p:cNvGrpSpPr/>
        <p:nvPr/>
      </p:nvGrpSpPr>
      <p:grpSpPr>
        <a:xfrm>
          <a:off x="0" y="0"/>
          <a:ext cx="0" cy="0"/>
          <a:chOff x="0" y="0"/>
          <a:chExt cx="0" cy="0"/>
        </a:xfrm>
      </p:grpSpPr>
      <p:sp>
        <p:nvSpPr>
          <p:cNvPr id="2" name="Title 1"/>
          <p:cNvSpPr>
            <a:spLocks noGrp="1"/>
          </p:cNvSpPr>
          <p:nvPr>
            <p:ph type="title"/>
          </p:nvPr>
        </p:nvSpPr>
        <p:spPr>
          <a:xfrm>
            <a:off x="1065212" y="3355"/>
            <a:ext cx="8686801" cy="1379396"/>
          </a:xfrm>
        </p:spPr>
        <p:txBody>
          <a:bodyPr rIns="155448" anchor="b" anchorCtr="0">
            <a:no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1065212" y="2289356"/>
            <a:ext cx="10513458" cy="3836808"/>
          </a:xfrm>
        </p:spPr>
        <p:txBody>
          <a:bodyPr tIns="2286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tx2"/>
                </a:solidFill>
                <a:latin typeface="Open Sans" charset="0"/>
                <a:ea typeface="Open Sans" charset="0"/>
                <a:cs typeface="Open Sans" charset="0"/>
              </a:defRPr>
            </a:lvl1pPr>
          </a:lstStyle>
          <a:p>
            <a:pPr lvl="0"/>
            <a:r>
              <a:rPr lang="en-US" dirty="0"/>
              <a:t>Click to edit Master text styles</a:t>
            </a:r>
          </a:p>
        </p:txBody>
      </p:sp>
      <p:sp>
        <p:nvSpPr>
          <p:cNvPr id="8" name="Picture Placeholder 7"/>
          <p:cNvSpPr>
            <a:spLocks noGrp="1"/>
          </p:cNvSpPr>
          <p:nvPr>
            <p:ph type="pic" sz="quarter" idx="14"/>
          </p:nvPr>
        </p:nvSpPr>
        <p:spPr>
          <a:xfrm>
            <a:off x="9749870" y="606859"/>
            <a:ext cx="1828800" cy="539496"/>
          </a:xfrm>
        </p:spPr>
        <p:txBody>
          <a:bodyPr/>
          <a:lstStyle/>
          <a:p>
            <a:r>
              <a:rPr lang="en-US"/>
              <a:t>Drag picture to placeholder or click icon to add</a:t>
            </a:r>
          </a:p>
        </p:txBody>
      </p:sp>
      <p:sp>
        <p:nvSpPr>
          <p:cNvPr id="9" name="TextBox 8">
            <a:extLst>
              <a:ext uri="{FF2B5EF4-FFF2-40B4-BE49-F238E27FC236}">
                <a16:creationId xmlns:a16="http://schemas.microsoft.com/office/drawing/2014/main" id="{12F54629-1137-9E4F-9336-9C26FE30F2CA}"/>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1" name="Footer Placeholder 4">
            <a:extLst>
              <a:ext uri="{FF2B5EF4-FFF2-40B4-BE49-F238E27FC236}">
                <a16:creationId xmlns:a16="http://schemas.microsoft.com/office/drawing/2014/main" id="{2506CF5C-4B57-0140-A8F3-D3298703D573}"/>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90759227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5"/>
            <a:ext cx="8686800" cy="1412850"/>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3" y="1146355"/>
            <a:ext cx="9601200" cy="4979808"/>
          </a:xfrm>
        </p:spPr>
        <p:txBody>
          <a:bodyPr t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52013" y="603504"/>
            <a:ext cx="1828800" cy="539496"/>
          </a:xfrm>
        </p:spPr>
        <p:txBody>
          <a:bodyPr/>
          <a:lstStyle/>
          <a:p>
            <a:r>
              <a:rPr lang="en-US" dirty="0"/>
              <a:t>Drag picture to placeholder or click icon to add</a:t>
            </a:r>
          </a:p>
        </p:txBody>
      </p:sp>
      <p:sp>
        <p:nvSpPr>
          <p:cNvPr id="9" name="TextBox 8">
            <a:extLst>
              <a:ext uri="{FF2B5EF4-FFF2-40B4-BE49-F238E27FC236}">
                <a16:creationId xmlns:a16="http://schemas.microsoft.com/office/drawing/2014/main" id="{9B322BF9-9D28-9846-9788-EBDDBABF0BB1}"/>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1F793EF3-E564-6849-9B65-5EEC9D345BE7}"/>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718756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with 2Col Content">
    <p:spTree>
      <p:nvGrpSpPr>
        <p:cNvPr id="1" name=""/>
        <p:cNvGrpSpPr/>
        <p:nvPr/>
      </p:nvGrpSpPr>
      <p:grpSpPr>
        <a:xfrm>
          <a:off x="0" y="0"/>
          <a:ext cx="0" cy="0"/>
          <a:chOff x="0" y="0"/>
          <a:chExt cx="0" cy="0"/>
        </a:xfrm>
      </p:grpSpPr>
      <p:sp>
        <p:nvSpPr>
          <p:cNvPr id="2" name="Title 1"/>
          <p:cNvSpPr>
            <a:spLocks noGrp="1"/>
          </p:cNvSpPr>
          <p:nvPr>
            <p:ph type="title"/>
          </p:nvPr>
        </p:nvSpPr>
        <p:spPr>
          <a:xfrm>
            <a:off x="1065213" y="3354"/>
            <a:ext cx="8686800" cy="1390547"/>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8" name="Picture Placeholder 7"/>
          <p:cNvSpPr>
            <a:spLocks noGrp="1"/>
          </p:cNvSpPr>
          <p:nvPr>
            <p:ph type="pic" sz="quarter" idx="14"/>
          </p:nvPr>
        </p:nvSpPr>
        <p:spPr>
          <a:xfrm>
            <a:off x="9748797" y="603504"/>
            <a:ext cx="1828800" cy="539496"/>
          </a:xfrm>
        </p:spPr>
        <p:txBody>
          <a:bodyPr/>
          <a:lstStyle/>
          <a:p>
            <a:r>
              <a:rPr lang="en-US" dirty="0"/>
              <a:t>Drag picture to placeholder or click icon to add</a:t>
            </a:r>
          </a:p>
        </p:txBody>
      </p:sp>
      <p:sp>
        <p:nvSpPr>
          <p:cNvPr id="9" name="TextBox 8">
            <a:extLst>
              <a:ext uri="{FF2B5EF4-FFF2-40B4-BE49-F238E27FC236}">
                <a16:creationId xmlns:a16="http://schemas.microsoft.com/office/drawing/2014/main" id="{D376B245-55D9-3847-BDDF-CA000FBD864E}"/>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8879730F-1C68-F340-8328-43DBFF01C326}"/>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1313174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lan Chart">
    <p:spTree>
      <p:nvGrpSpPr>
        <p:cNvPr id="1" name=""/>
        <p:cNvGrpSpPr/>
        <p:nvPr/>
      </p:nvGrpSpPr>
      <p:grpSpPr>
        <a:xfrm>
          <a:off x="0" y="0"/>
          <a:ext cx="0" cy="0"/>
          <a:chOff x="0" y="0"/>
          <a:chExt cx="0" cy="0"/>
        </a:xfrm>
      </p:grpSpPr>
      <p:sp>
        <p:nvSpPr>
          <p:cNvPr id="10" name="Chart Placeholder 9"/>
          <p:cNvSpPr>
            <a:spLocks noGrp="1"/>
          </p:cNvSpPr>
          <p:nvPr>
            <p:ph type="chart" sz="quarter" idx="13"/>
          </p:nvPr>
        </p:nvSpPr>
        <p:spPr>
          <a:xfrm>
            <a:off x="1065213" y="1423911"/>
            <a:ext cx="10514171" cy="5066847"/>
          </a:xfrm>
        </p:spPr>
        <p:txBody>
          <a:bodyPr anchor="b"/>
          <a:lstStyle/>
          <a:p>
            <a:r>
              <a:rPr lang="en-US"/>
              <a:t>Click icon to add chart</a:t>
            </a:r>
          </a:p>
        </p:txBody>
      </p:sp>
      <p:sp>
        <p:nvSpPr>
          <p:cNvPr id="2" name="Title 1"/>
          <p:cNvSpPr>
            <a:spLocks noGrp="1"/>
          </p:cNvSpPr>
          <p:nvPr>
            <p:ph type="title"/>
          </p:nvPr>
        </p:nvSpPr>
        <p:spPr>
          <a:xfrm>
            <a:off x="1065213" y="-33452"/>
            <a:ext cx="9007496" cy="1423910"/>
          </a:xfrm>
        </p:spPr>
        <p:txBody>
          <a:bodyPr/>
          <a:lstStyle>
            <a:lvl1pPr>
              <a:defRPr sz="3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49870" y="597941"/>
            <a:ext cx="1828800" cy="539496"/>
          </a:xfrm>
        </p:spPr>
        <p:txBody>
          <a:bodyPr/>
          <a:lstStyle/>
          <a:p>
            <a:r>
              <a:rPr lang="en-US"/>
              <a:t>Drag picture to placeholder or click icon to add</a:t>
            </a:r>
          </a:p>
        </p:txBody>
      </p:sp>
      <p:sp>
        <p:nvSpPr>
          <p:cNvPr id="6" name="TextBox 5">
            <a:extLst>
              <a:ext uri="{FF2B5EF4-FFF2-40B4-BE49-F238E27FC236}">
                <a16:creationId xmlns:a16="http://schemas.microsoft.com/office/drawing/2014/main" id="{615D721B-E197-E143-9224-EECF0BB83FC7}"/>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8" name="Footer Placeholder 4">
            <a:extLst>
              <a:ext uri="{FF2B5EF4-FFF2-40B4-BE49-F238E27FC236}">
                <a16:creationId xmlns:a16="http://schemas.microsoft.com/office/drawing/2014/main" id="{7B818718-C63D-FB40-B4C6-30F9005BEC90}"/>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316694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ogo and Page Numb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4E4A6A-7543-2E47-A47C-558AE0E06DE0}" type="slidenum">
              <a:rPr lang="en-US" smtClean="0"/>
              <a:pPr/>
              <a:t>‹#›</a:t>
            </a:fld>
            <a:endParaRPr lang="en-US" dirty="0"/>
          </a:p>
        </p:txBody>
      </p:sp>
      <p:sp>
        <p:nvSpPr>
          <p:cNvPr id="7" name="Picture Placeholder 7"/>
          <p:cNvSpPr>
            <a:spLocks noGrp="1"/>
          </p:cNvSpPr>
          <p:nvPr>
            <p:ph type="pic" sz="quarter" idx="14"/>
          </p:nvPr>
        </p:nvSpPr>
        <p:spPr>
          <a:xfrm>
            <a:off x="9752013" y="603504"/>
            <a:ext cx="1828800" cy="539496"/>
          </a:xfrm>
        </p:spPr>
        <p:txBody>
          <a:bodyPr/>
          <a:lstStyle/>
          <a:p>
            <a:r>
              <a:rPr lang="en-US"/>
              <a:t>Drag picture to placeholder or click icon to add</a:t>
            </a:r>
          </a:p>
        </p:txBody>
      </p:sp>
      <p:sp>
        <p:nvSpPr>
          <p:cNvPr id="4" name="TextBox 3">
            <a:extLst>
              <a:ext uri="{FF2B5EF4-FFF2-40B4-BE49-F238E27FC236}">
                <a16:creationId xmlns:a16="http://schemas.microsoft.com/office/drawing/2014/main" id="{DF1C8325-472A-2A43-944E-8013DE315C88}"/>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6" name="Footer Placeholder 4">
            <a:extLst>
              <a:ext uri="{FF2B5EF4-FFF2-40B4-BE49-F238E27FC236}">
                <a16:creationId xmlns:a16="http://schemas.microsoft.com/office/drawing/2014/main" id="{0A455929-A73C-1947-9389-16B632DEA79A}"/>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1656922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ivider">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198096" cy="6409944"/>
          </a:xfrm>
        </p:spPr>
        <p:txBody>
          <a:bodyPr/>
          <a:lstStyle/>
          <a:p>
            <a:r>
              <a:rPr lang="en-US"/>
              <a:t>Drag picture to placeholder or click icon to add</a:t>
            </a:r>
            <a:endParaRPr lang="en-US" dirty="0"/>
          </a:p>
        </p:txBody>
      </p:sp>
      <p:sp>
        <p:nvSpPr>
          <p:cNvPr id="14" name="Picture Placeholder 8"/>
          <p:cNvSpPr>
            <a:spLocks noGrp="1"/>
          </p:cNvSpPr>
          <p:nvPr>
            <p:ph type="pic" sz="quarter" idx="15"/>
          </p:nvPr>
        </p:nvSpPr>
        <p:spPr>
          <a:xfrm>
            <a:off x="0" y="4816474"/>
            <a:ext cx="12188825" cy="2404872"/>
          </a:xfrm>
        </p:spPr>
        <p:txBody>
          <a:bodyPr/>
          <a:lstStyle/>
          <a:p>
            <a:r>
              <a:rPr lang="en-US"/>
              <a:t>Drag picture to placeholder or click icon to add</a:t>
            </a:r>
          </a:p>
        </p:txBody>
      </p:sp>
      <p:sp>
        <p:nvSpPr>
          <p:cNvPr id="11" name="Title 1"/>
          <p:cNvSpPr>
            <a:spLocks noGrp="1"/>
          </p:cNvSpPr>
          <p:nvPr>
            <p:ph type="ctrTitle"/>
          </p:nvPr>
        </p:nvSpPr>
        <p:spPr>
          <a:xfrm>
            <a:off x="1065213" y="5143500"/>
            <a:ext cx="9601200" cy="1714500"/>
          </a:xfrm>
        </p:spPr>
        <p:txBody>
          <a:bodyPr rIns="0" bIns="457200">
            <a:normAutofit/>
          </a:bodyPr>
          <a:lstStyle>
            <a:lvl1pPr algn="l">
              <a:lnSpc>
                <a:spcPts val="5065"/>
              </a:lnSpc>
              <a:defRPr sz="5332" b="0" baseline="0">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dirty="0"/>
          </a:p>
        </p:txBody>
      </p:sp>
      <p:sp>
        <p:nvSpPr>
          <p:cNvPr id="10" name="Picture Placeholder 7"/>
          <p:cNvSpPr>
            <a:spLocks noGrp="1"/>
          </p:cNvSpPr>
          <p:nvPr>
            <p:ph type="pic" sz="quarter" idx="14"/>
          </p:nvPr>
        </p:nvSpPr>
        <p:spPr>
          <a:xfrm>
            <a:off x="9749870" y="603504"/>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1384214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E4A6A-7543-2E47-A47C-558AE0E06DE0}" type="slidenum">
              <a:rPr lang="en-US" smtClean="0"/>
              <a:t>‹#›</a:t>
            </a:fld>
            <a:endParaRPr lang="en-US"/>
          </a:p>
        </p:txBody>
      </p:sp>
    </p:spTree>
    <p:extLst>
      <p:ext uri="{BB962C8B-B14F-4D97-AF65-F5344CB8AC3E}">
        <p14:creationId xmlns:p14="http://schemas.microsoft.com/office/powerpoint/2010/main" val="2308466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CC945747-4A1C-D69F-B9F7-8ED7EDA2276B}"/>
              </a:ext>
            </a:extLst>
          </p:cNvPr>
          <p:cNvSpPr txBox="1">
            <a:spLocks noChangeArrowheads="1"/>
          </p:cNvSpPr>
          <p:nvPr userDrawn="1"/>
        </p:nvSpPr>
        <p:spPr bwMode="auto">
          <a:xfrm>
            <a:off x="653641" y="2933040"/>
            <a:ext cx="3013433" cy="9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dirty="0">
                <a:solidFill>
                  <a:schemeClr val="tx2"/>
                </a:solidFill>
                <a:latin typeface="Open Sans Semibold" panose="020B0606030504020204" pitchFamily="34" charset="0"/>
              </a:rPr>
              <a:t>Agenda</a:t>
            </a:r>
          </a:p>
        </p:txBody>
      </p:sp>
      <p:sp>
        <p:nvSpPr>
          <p:cNvPr id="6" name="Text Placeholder 4"/>
          <p:cNvSpPr>
            <a:spLocks noGrp="1"/>
          </p:cNvSpPr>
          <p:nvPr userDrawn="1">
            <p:ph type="body" sz="quarter" idx="14"/>
          </p:nvPr>
        </p:nvSpPr>
        <p:spPr>
          <a:xfrm>
            <a:off x="4266089" y="609600"/>
            <a:ext cx="7313295" cy="5600700"/>
          </a:xfrm>
          <a:prstGeom prst="roundRect">
            <a:avLst>
              <a:gd name="adj" fmla="val 2816"/>
            </a:avLst>
          </a:prstGeom>
          <a:solidFill>
            <a:schemeClr val="tx2"/>
          </a:solidFill>
        </p:spPr>
        <p:txBody>
          <a:bodyPr lIns="612648" tIns="612648" rIns="612648" bIns="612648" spcCol="612648" anchor="ctr"/>
          <a:lstStyle>
            <a:lvl1pPr marL="457063" indent="-457063">
              <a:lnSpc>
                <a:spcPct val="150000"/>
              </a:lnSpc>
              <a:buClr>
                <a:schemeClr val="bg2"/>
              </a:buClr>
              <a:buSzPct val="100000"/>
              <a:buFont typeface="+mj-lt"/>
              <a:buAutoNum type="arabicPeriod"/>
              <a:defRPr sz="1999">
                <a:solidFill>
                  <a:schemeClr val="bg1"/>
                </a:solidFill>
              </a:defRPr>
            </a:lvl1pPr>
            <a:lvl2pPr marL="856993" indent="-399930">
              <a:buFont typeface="+mj-lt"/>
              <a:buAutoNum type="romanUcPeriod"/>
              <a:defRPr/>
            </a:lvl2pPr>
            <a:lvl3pPr marL="1314056" indent="-399930">
              <a:buFont typeface="+mj-lt"/>
              <a:buAutoNum type="romanUcPeriod"/>
              <a:defRPr/>
            </a:lvl3pPr>
            <a:lvl4pPr marL="1771119" indent="-399930">
              <a:buFont typeface="+mj-lt"/>
              <a:buAutoNum type="romanUcPeriod"/>
              <a:defRPr/>
            </a:lvl4pPr>
            <a:lvl5pPr marL="2228181" indent="-399930">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3">
            <a:extLst>
              <a:ext uri="{FF2B5EF4-FFF2-40B4-BE49-F238E27FC236}">
                <a16:creationId xmlns:a16="http://schemas.microsoft.com/office/drawing/2014/main" id="{47CCA445-7B02-D21E-853C-2225D0120AC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TextBox 8">
            <a:extLst>
              <a:ext uri="{FF2B5EF4-FFF2-40B4-BE49-F238E27FC236}">
                <a16:creationId xmlns:a16="http://schemas.microsoft.com/office/drawing/2014/main" id="{610F45C4-C75A-3F6A-3D38-4D14D289554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7" name="Slide Number Placeholder 7">
            <a:extLst>
              <a:ext uri="{FF2B5EF4-FFF2-40B4-BE49-F238E27FC236}">
                <a16:creationId xmlns:a16="http://schemas.microsoft.com/office/drawing/2014/main" id="{4665A081-32D2-343F-5517-F59AC87DAE1D}"/>
              </a:ext>
            </a:extLst>
          </p:cNvPr>
          <p:cNvSpPr>
            <a:spLocks noGrp="1"/>
          </p:cNvSpPr>
          <p:nvPr userDrawn="1">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48854106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ver-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B814-306C-166B-8513-6EEE12BD9236}"/>
              </a:ext>
            </a:extLst>
          </p:cNvPr>
          <p:cNvSpPr txBox="1">
            <a:spLocks/>
          </p:cNvSpPr>
          <p:nvPr userDrawn="1"/>
        </p:nvSpPr>
        <p:spPr>
          <a:xfrm>
            <a:off x="680138" y="664594"/>
            <a:ext cx="10828549" cy="554672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algn="ctr">
              <a:lnSpc>
                <a:spcPct val="100000"/>
              </a:lnSpc>
            </a:pP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Understanding </a:t>
            </a:r>
            <a:b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breast cancer</a:t>
            </a:r>
          </a:p>
        </p:txBody>
      </p:sp>
      <p:sp>
        <p:nvSpPr>
          <p:cNvPr id="2" name="Rectangle 1">
            <a:extLst>
              <a:ext uri="{FF2B5EF4-FFF2-40B4-BE49-F238E27FC236}">
                <a16:creationId xmlns:a16="http://schemas.microsoft.com/office/drawing/2014/main" id="{EBFC724E-6E11-2C82-6CFB-0584F222E47C}"/>
              </a:ext>
            </a:extLst>
          </p:cNvPr>
          <p:cNvSpPr/>
          <p:nvPr userDrawn="1"/>
        </p:nvSpPr>
        <p:spPr>
          <a:xfrm>
            <a:off x="6079177" y="0"/>
            <a:ext cx="610660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Rectangle 2">
            <a:extLst>
              <a:ext uri="{FF2B5EF4-FFF2-40B4-BE49-F238E27FC236}">
                <a16:creationId xmlns:a16="http://schemas.microsoft.com/office/drawing/2014/main" id="{548B3F31-BBFE-68AE-F4A0-583BDB757C3A}"/>
              </a:ext>
            </a:extLst>
          </p:cNvPr>
          <p:cNvSpPr/>
          <p:nvPr userDrawn="1"/>
        </p:nvSpPr>
        <p:spPr>
          <a:xfrm>
            <a:off x="0" y="0"/>
            <a:ext cx="6088318" cy="6858000"/>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bg2"/>
              </a:solidFill>
            </a:endParaRPr>
          </a:p>
        </p:txBody>
      </p:sp>
      <p:pic>
        <p:nvPicPr>
          <p:cNvPr id="9" name="Picture 8" hidden="1">
            <a:extLst>
              <a:ext uri="{FF2B5EF4-FFF2-40B4-BE49-F238E27FC236}">
                <a16:creationId xmlns:a16="http://schemas.microsoft.com/office/drawing/2014/main" id="{B1B24B47-E4C9-AE3C-6B23-F391A88228A5}"/>
              </a:ext>
            </a:extLst>
          </p:cNvPr>
          <p:cNvPicPr>
            <a:picLocks noChangeAspect="1"/>
          </p:cNvPicPr>
          <p:nvPr userDrawn="1"/>
        </p:nvPicPr>
        <p:blipFill>
          <a:blip r:embed="rId2"/>
          <a:stretch>
            <a:fillRect/>
          </a:stretch>
        </p:blipFill>
        <p:spPr>
          <a:xfrm>
            <a:off x="9265653" y="659345"/>
            <a:ext cx="2319143" cy="957219"/>
          </a:xfrm>
          <a:prstGeom prst="rect">
            <a:avLst/>
          </a:prstGeom>
        </p:spPr>
      </p:pic>
      <p:sp>
        <p:nvSpPr>
          <p:cNvPr id="22" name="Text Placeholder 21">
            <a:extLst>
              <a:ext uri="{FF2B5EF4-FFF2-40B4-BE49-F238E27FC236}">
                <a16:creationId xmlns:a16="http://schemas.microsoft.com/office/drawing/2014/main" id="{9D80965B-B8E0-BF17-B411-A9BE4CAE4F3D}"/>
              </a:ext>
            </a:extLst>
          </p:cNvPr>
          <p:cNvSpPr>
            <a:spLocks noGrp="1"/>
          </p:cNvSpPr>
          <p:nvPr>
            <p:ph type="body" sz="quarter" idx="11" hasCustomPrompt="1"/>
          </p:nvPr>
        </p:nvSpPr>
        <p:spPr>
          <a:xfrm>
            <a:off x="6095655" y="2337403"/>
            <a:ext cx="6089997" cy="941388"/>
          </a:xfrm>
        </p:spPr>
        <p:txBody>
          <a:bodyPr/>
          <a:lstStyle>
            <a:lvl1pPr marL="0" indent="0" algn="ctr">
              <a:lnSpc>
                <a:spcPct val="100000"/>
              </a:lnSpc>
              <a:buFontTx/>
              <a:buNone/>
              <a:defRPr sz="4999" b="1">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p>
          <a:p>
            <a:pPr lvl="0"/>
            <a:r>
              <a:rPr lang="en-US" dirty="0"/>
              <a:t>2nd line</a:t>
            </a:r>
          </a:p>
        </p:txBody>
      </p:sp>
      <p:sp>
        <p:nvSpPr>
          <p:cNvPr id="23" name="Text Placeholder 21">
            <a:extLst>
              <a:ext uri="{FF2B5EF4-FFF2-40B4-BE49-F238E27FC236}">
                <a16:creationId xmlns:a16="http://schemas.microsoft.com/office/drawing/2014/main" id="{2970ACD7-E6F3-59FD-7DD8-396E568440D6}"/>
              </a:ext>
            </a:extLst>
          </p:cNvPr>
          <p:cNvSpPr>
            <a:spLocks noGrp="1"/>
          </p:cNvSpPr>
          <p:nvPr>
            <p:ph type="body" sz="quarter" idx="12" hasCustomPrompt="1"/>
          </p:nvPr>
        </p:nvSpPr>
        <p:spPr>
          <a:xfrm>
            <a:off x="6095655" y="4200402"/>
            <a:ext cx="6089997" cy="941388"/>
          </a:xfrm>
        </p:spPr>
        <p:txBody>
          <a:bodyPr/>
          <a:lstStyle>
            <a:lvl1pPr marL="0" indent="0" algn="ctr">
              <a:lnSpc>
                <a:spcPct val="100000"/>
              </a:lnSpc>
              <a:buFontTx/>
              <a:buNone/>
              <a:defRPr sz="2199" b="0">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br>
              <a:rPr lang="en-US" dirty="0"/>
            </a:br>
            <a:r>
              <a:rPr lang="en-US" dirty="0"/>
              <a:t>2nd line</a:t>
            </a:r>
          </a:p>
        </p:txBody>
      </p:sp>
      <p:sp>
        <p:nvSpPr>
          <p:cNvPr id="15" name="Picture Placeholder 14">
            <a:extLst>
              <a:ext uri="{FF2B5EF4-FFF2-40B4-BE49-F238E27FC236}">
                <a16:creationId xmlns:a16="http://schemas.microsoft.com/office/drawing/2014/main" id="{84ECE91C-464A-63E6-0F54-889EDBE4EDFF}"/>
              </a:ext>
            </a:extLst>
          </p:cNvPr>
          <p:cNvSpPr>
            <a:spLocks noGrp="1"/>
          </p:cNvSpPr>
          <p:nvPr>
            <p:ph type="pic" sz="quarter" idx="18"/>
          </p:nvPr>
        </p:nvSpPr>
        <p:spPr>
          <a:xfrm>
            <a:off x="886737" y="670054"/>
            <a:ext cx="4316941"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pic>
        <p:nvPicPr>
          <p:cNvPr id="6" name="Picture 5">
            <a:extLst>
              <a:ext uri="{FF2B5EF4-FFF2-40B4-BE49-F238E27FC236}">
                <a16:creationId xmlns:a16="http://schemas.microsoft.com/office/drawing/2014/main" id="{2DFF9AEB-48D5-ABC5-7CAE-96F4716372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67536" y="650677"/>
            <a:ext cx="2202755" cy="674820"/>
          </a:xfrm>
          <a:prstGeom prst="rect">
            <a:avLst/>
          </a:prstGeom>
        </p:spPr>
      </p:pic>
    </p:spTree>
    <p:extLst>
      <p:ext uri="{BB962C8B-B14F-4D97-AF65-F5344CB8AC3E}">
        <p14:creationId xmlns:p14="http://schemas.microsoft.com/office/powerpoint/2010/main" val="30465215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pic>
        <p:nvPicPr>
          <p:cNvPr id="7" name="Picture 2" hidden="1">
            <a:extLst>
              <a:ext uri="{FF2B5EF4-FFF2-40B4-BE49-F238E27FC236}">
                <a16:creationId xmlns:a16="http://schemas.microsoft.com/office/drawing/2014/main" id="{6BFEC0A4-BE68-FDCB-3D0F-8767E79B00B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468" t="2420" r="20658" b="5631"/>
          <a:stretch/>
        </p:blipFill>
        <p:spPr bwMode="auto">
          <a:xfrm>
            <a:off x="7084755" y="780234"/>
            <a:ext cx="4113728" cy="5263545"/>
          </a:xfrm>
          <a:prstGeom prst="roundRect">
            <a:avLst>
              <a:gd name="adj" fmla="val 5827"/>
            </a:avLst>
          </a:prstGeom>
          <a:noFill/>
          <a:extLst>
            <a:ext uri="{909E8E84-426E-40DD-AFC4-6F175D3DCCD1}">
              <a14:hiddenFill xmlns:a14="http://schemas.microsoft.com/office/drawing/2010/main">
                <a:solidFill>
                  <a:srgbClr val="FFFFFF"/>
                </a:solidFill>
              </a14:hiddenFill>
            </a:ext>
          </a:extLst>
        </p:spPr>
      </p:pic>
      <p:sp>
        <p:nvSpPr>
          <p:cNvPr id="15" name="Picture Placeholder 14">
            <a:extLst>
              <a:ext uri="{FF2B5EF4-FFF2-40B4-BE49-F238E27FC236}">
                <a16:creationId xmlns:a16="http://schemas.microsoft.com/office/drawing/2014/main" id="{C364668E-C043-D3AF-277B-5985FD19B82F}"/>
              </a:ext>
            </a:extLst>
          </p:cNvPr>
          <p:cNvSpPr>
            <a:spLocks noGrp="1"/>
          </p:cNvSpPr>
          <p:nvPr>
            <p:ph type="pic" sz="quarter" idx="14"/>
          </p:nvPr>
        </p:nvSpPr>
        <p:spPr>
          <a:xfrm>
            <a:off x="6751968" y="647700"/>
            <a:ext cx="4778512" cy="5562600"/>
          </a:xfrm>
          <a:prstGeom prst="roundRect">
            <a:avLst>
              <a:gd name="adj" fmla="val 5893"/>
            </a:avLst>
          </a:prstGeom>
          <a:solidFill>
            <a:schemeClr val="bg1">
              <a:lumMod val="95000"/>
            </a:schemeClr>
          </a:solidFill>
        </p:spPr>
        <p:txBody>
          <a:bodyPr/>
          <a:lstStyle>
            <a:lvl1pPr marL="0" indent="0" algn="ctr">
              <a:buFontTx/>
              <a:buNone/>
              <a:defRPr b="1"/>
            </a:lvl1pPr>
          </a:lstStyle>
          <a:p>
            <a:r>
              <a:rPr lang="en-US" dirty="0"/>
              <a:t>Click icon to add picture</a:t>
            </a:r>
          </a:p>
        </p:txBody>
      </p:sp>
      <p:sp>
        <p:nvSpPr>
          <p:cNvPr id="20" name="Text Placeholder 19">
            <a:extLst>
              <a:ext uri="{FF2B5EF4-FFF2-40B4-BE49-F238E27FC236}">
                <a16:creationId xmlns:a16="http://schemas.microsoft.com/office/drawing/2014/main" id="{5E3B011A-200E-223E-1277-9DBEF491B639}"/>
              </a:ext>
            </a:extLst>
          </p:cNvPr>
          <p:cNvSpPr>
            <a:spLocks noGrp="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21" name="Text Placeholder 15">
            <a:extLst>
              <a:ext uri="{FF2B5EF4-FFF2-40B4-BE49-F238E27FC236}">
                <a16:creationId xmlns:a16="http://schemas.microsoft.com/office/drawing/2014/main" id="{9BAECED3-C11A-5764-E95E-06AF1B6EDE5E}"/>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117763948"/>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B814-306C-166B-8513-6EEE12BD9236}"/>
              </a:ext>
            </a:extLst>
          </p:cNvPr>
          <p:cNvSpPr txBox="1">
            <a:spLocks/>
          </p:cNvSpPr>
          <p:nvPr userDrawn="1"/>
        </p:nvSpPr>
        <p:spPr>
          <a:xfrm>
            <a:off x="680138" y="664594"/>
            <a:ext cx="10828549" cy="554672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algn="ctr">
              <a:lnSpc>
                <a:spcPct val="100000"/>
              </a:lnSpc>
            </a:pP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Understanding </a:t>
            </a:r>
            <a:b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breast cancer</a:t>
            </a:r>
          </a:p>
        </p:txBody>
      </p:sp>
      <p:sp>
        <p:nvSpPr>
          <p:cNvPr id="2" name="Rectangle 1">
            <a:extLst>
              <a:ext uri="{FF2B5EF4-FFF2-40B4-BE49-F238E27FC236}">
                <a16:creationId xmlns:a16="http://schemas.microsoft.com/office/drawing/2014/main" id="{EBFC724E-6E11-2C82-6CFB-0584F222E47C}"/>
              </a:ext>
            </a:extLst>
          </p:cNvPr>
          <p:cNvSpPr/>
          <p:nvPr userDrawn="1"/>
        </p:nvSpPr>
        <p:spPr>
          <a:xfrm>
            <a:off x="6079177" y="0"/>
            <a:ext cx="610660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Rectangle 2">
            <a:extLst>
              <a:ext uri="{FF2B5EF4-FFF2-40B4-BE49-F238E27FC236}">
                <a16:creationId xmlns:a16="http://schemas.microsoft.com/office/drawing/2014/main" id="{548B3F31-BBFE-68AE-F4A0-583BDB757C3A}"/>
              </a:ext>
            </a:extLst>
          </p:cNvPr>
          <p:cNvSpPr/>
          <p:nvPr userDrawn="1"/>
        </p:nvSpPr>
        <p:spPr>
          <a:xfrm>
            <a:off x="0" y="0"/>
            <a:ext cx="6088318" cy="6858000"/>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bg2"/>
              </a:solidFill>
            </a:endParaRPr>
          </a:p>
        </p:txBody>
      </p:sp>
      <p:pic>
        <p:nvPicPr>
          <p:cNvPr id="9" name="Picture 8" hidden="1">
            <a:extLst>
              <a:ext uri="{FF2B5EF4-FFF2-40B4-BE49-F238E27FC236}">
                <a16:creationId xmlns:a16="http://schemas.microsoft.com/office/drawing/2014/main" id="{B1B24B47-E4C9-AE3C-6B23-F391A88228A5}"/>
              </a:ext>
            </a:extLst>
          </p:cNvPr>
          <p:cNvPicPr>
            <a:picLocks noChangeAspect="1"/>
          </p:cNvPicPr>
          <p:nvPr userDrawn="1"/>
        </p:nvPicPr>
        <p:blipFill>
          <a:blip r:embed="rId2"/>
          <a:stretch>
            <a:fillRect/>
          </a:stretch>
        </p:blipFill>
        <p:spPr>
          <a:xfrm>
            <a:off x="9265653" y="659345"/>
            <a:ext cx="2319143" cy="957219"/>
          </a:xfrm>
          <a:prstGeom prst="rect">
            <a:avLst/>
          </a:prstGeom>
        </p:spPr>
      </p:pic>
      <p:sp>
        <p:nvSpPr>
          <p:cNvPr id="22" name="Text Placeholder 21">
            <a:extLst>
              <a:ext uri="{FF2B5EF4-FFF2-40B4-BE49-F238E27FC236}">
                <a16:creationId xmlns:a16="http://schemas.microsoft.com/office/drawing/2014/main" id="{9D80965B-B8E0-BF17-B411-A9BE4CAE4F3D}"/>
              </a:ext>
            </a:extLst>
          </p:cNvPr>
          <p:cNvSpPr>
            <a:spLocks noGrp="1"/>
          </p:cNvSpPr>
          <p:nvPr>
            <p:ph type="body" sz="quarter" idx="11" hasCustomPrompt="1"/>
          </p:nvPr>
        </p:nvSpPr>
        <p:spPr>
          <a:xfrm>
            <a:off x="6095655" y="2337403"/>
            <a:ext cx="6089997" cy="941388"/>
          </a:xfrm>
        </p:spPr>
        <p:txBody>
          <a:bodyPr/>
          <a:lstStyle>
            <a:lvl1pPr marL="0" indent="0" algn="ctr">
              <a:lnSpc>
                <a:spcPct val="100000"/>
              </a:lnSpc>
              <a:buFontTx/>
              <a:buNone/>
              <a:defRPr sz="4999" b="1">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p>
          <a:p>
            <a:pPr lvl="0"/>
            <a:r>
              <a:rPr lang="en-US" dirty="0"/>
              <a:t>2nd line</a:t>
            </a:r>
          </a:p>
        </p:txBody>
      </p:sp>
      <p:sp>
        <p:nvSpPr>
          <p:cNvPr id="23" name="Text Placeholder 21">
            <a:extLst>
              <a:ext uri="{FF2B5EF4-FFF2-40B4-BE49-F238E27FC236}">
                <a16:creationId xmlns:a16="http://schemas.microsoft.com/office/drawing/2014/main" id="{2970ACD7-E6F3-59FD-7DD8-396E568440D6}"/>
              </a:ext>
            </a:extLst>
          </p:cNvPr>
          <p:cNvSpPr>
            <a:spLocks noGrp="1"/>
          </p:cNvSpPr>
          <p:nvPr>
            <p:ph type="body" sz="quarter" idx="12" hasCustomPrompt="1"/>
          </p:nvPr>
        </p:nvSpPr>
        <p:spPr>
          <a:xfrm>
            <a:off x="6095655" y="4200402"/>
            <a:ext cx="6089997" cy="941388"/>
          </a:xfrm>
        </p:spPr>
        <p:txBody>
          <a:bodyPr/>
          <a:lstStyle>
            <a:lvl1pPr marL="0" indent="0" algn="ctr">
              <a:lnSpc>
                <a:spcPct val="100000"/>
              </a:lnSpc>
              <a:buFontTx/>
              <a:buNone/>
              <a:defRPr sz="2199" b="0">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br>
              <a:rPr lang="en-US" dirty="0"/>
            </a:br>
            <a:r>
              <a:rPr lang="en-US" dirty="0"/>
              <a:t>2nd line</a:t>
            </a:r>
          </a:p>
        </p:txBody>
      </p:sp>
      <p:sp>
        <p:nvSpPr>
          <p:cNvPr id="15" name="Picture Placeholder 14">
            <a:extLst>
              <a:ext uri="{FF2B5EF4-FFF2-40B4-BE49-F238E27FC236}">
                <a16:creationId xmlns:a16="http://schemas.microsoft.com/office/drawing/2014/main" id="{84ECE91C-464A-63E6-0F54-889EDBE4EDFF}"/>
              </a:ext>
            </a:extLst>
          </p:cNvPr>
          <p:cNvSpPr>
            <a:spLocks noGrp="1"/>
          </p:cNvSpPr>
          <p:nvPr>
            <p:ph type="pic" sz="quarter" idx="18"/>
          </p:nvPr>
        </p:nvSpPr>
        <p:spPr>
          <a:xfrm>
            <a:off x="886737" y="670054"/>
            <a:ext cx="4316941"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pic>
        <p:nvPicPr>
          <p:cNvPr id="6" name="Picture 5">
            <a:extLst>
              <a:ext uri="{FF2B5EF4-FFF2-40B4-BE49-F238E27FC236}">
                <a16:creationId xmlns:a16="http://schemas.microsoft.com/office/drawing/2014/main" id="{2DFF9AEB-48D5-ABC5-7CAE-96F4716372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67536" y="650677"/>
            <a:ext cx="2202755" cy="674820"/>
          </a:xfrm>
          <a:prstGeom prst="rect">
            <a:avLst/>
          </a:prstGeom>
        </p:spPr>
      </p:pic>
    </p:spTree>
    <p:extLst>
      <p:ext uri="{BB962C8B-B14F-4D97-AF65-F5344CB8AC3E}">
        <p14:creationId xmlns:p14="http://schemas.microsoft.com/office/powerpoint/2010/main" val="1203477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ver-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B814-306C-166B-8513-6EEE12BD9236}"/>
              </a:ext>
            </a:extLst>
          </p:cNvPr>
          <p:cNvSpPr txBox="1">
            <a:spLocks/>
          </p:cNvSpPr>
          <p:nvPr userDrawn="1"/>
        </p:nvSpPr>
        <p:spPr>
          <a:xfrm>
            <a:off x="680138" y="664594"/>
            <a:ext cx="10828549" cy="554672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algn="ctr">
              <a:lnSpc>
                <a:spcPct val="100000"/>
              </a:lnSpc>
            </a:pP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Understanding </a:t>
            </a:r>
            <a:b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6998" dirty="0">
                <a:solidFill>
                  <a:schemeClr val="bg1"/>
                </a:solidFill>
                <a:latin typeface="Open Sans" panose="020B0606030504020204" pitchFamily="34" charset="0"/>
                <a:ea typeface="Open Sans" panose="020B0606030504020204" pitchFamily="34" charset="0"/>
                <a:cs typeface="Open Sans" panose="020B0606030504020204" pitchFamily="34" charset="0"/>
              </a:rPr>
              <a:t>breast cancer</a:t>
            </a:r>
          </a:p>
        </p:txBody>
      </p:sp>
      <p:sp>
        <p:nvSpPr>
          <p:cNvPr id="2" name="Rectangle 1">
            <a:extLst>
              <a:ext uri="{FF2B5EF4-FFF2-40B4-BE49-F238E27FC236}">
                <a16:creationId xmlns:a16="http://schemas.microsoft.com/office/drawing/2014/main" id="{EBFC724E-6E11-2C82-6CFB-0584F222E47C}"/>
              </a:ext>
            </a:extLst>
          </p:cNvPr>
          <p:cNvSpPr/>
          <p:nvPr userDrawn="1"/>
        </p:nvSpPr>
        <p:spPr>
          <a:xfrm>
            <a:off x="6079177" y="0"/>
            <a:ext cx="610660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Rectangle 2">
            <a:extLst>
              <a:ext uri="{FF2B5EF4-FFF2-40B4-BE49-F238E27FC236}">
                <a16:creationId xmlns:a16="http://schemas.microsoft.com/office/drawing/2014/main" id="{548B3F31-BBFE-68AE-F4A0-583BDB757C3A}"/>
              </a:ext>
            </a:extLst>
          </p:cNvPr>
          <p:cNvSpPr/>
          <p:nvPr userDrawn="1"/>
        </p:nvSpPr>
        <p:spPr>
          <a:xfrm>
            <a:off x="0" y="0"/>
            <a:ext cx="6088318" cy="6858000"/>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bg2"/>
              </a:solidFill>
            </a:endParaRPr>
          </a:p>
        </p:txBody>
      </p:sp>
      <p:pic>
        <p:nvPicPr>
          <p:cNvPr id="9" name="Picture 8">
            <a:extLst>
              <a:ext uri="{FF2B5EF4-FFF2-40B4-BE49-F238E27FC236}">
                <a16:creationId xmlns:a16="http://schemas.microsoft.com/office/drawing/2014/main" id="{B1B24B47-E4C9-AE3C-6B23-F391A88228A5}"/>
              </a:ext>
            </a:extLst>
          </p:cNvPr>
          <p:cNvPicPr>
            <a:picLocks noChangeAspect="1"/>
          </p:cNvPicPr>
          <p:nvPr userDrawn="1"/>
        </p:nvPicPr>
        <p:blipFill>
          <a:blip r:embed="rId2"/>
          <a:stretch>
            <a:fillRect/>
          </a:stretch>
        </p:blipFill>
        <p:spPr>
          <a:xfrm>
            <a:off x="9265653" y="659345"/>
            <a:ext cx="2319143" cy="957219"/>
          </a:xfrm>
          <a:prstGeom prst="rect">
            <a:avLst/>
          </a:prstGeom>
        </p:spPr>
      </p:pic>
      <p:sp>
        <p:nvSpPr>
          <p:cNvPr id="15" name="Picture Placeholder 14">
            <a:extLst>
              <a:ext uri="{FF2B5EF4-FFF2-40B4-BE49-F238E27FC236}">
                <a16:creationId xmlns:a16="http://schemas.microsoft.com/office/drawing/2014/main" id="{12864ECA-A8DD-0C18-98C6-FFAE267DAE2C}"/>
              </a:ext>
            </a:extLst>
          </p:cNvPr>
          <p:cNvSpPr>
            <a:spLocks noGrp="1"/>
          </p:cNvSpPr>
          <p:nvPr>
            <p:ph type="pic" sz="quarter" idx="10" hasCustomPrompt="1"/>
          </p:nvPr>
        </p:nvSpPr>
        <p:spPr>
          <a:xfrm>
            <a:off x="891012" y="659345"/>
            <a:ext cx="4316941" cy="5534063"/>
          </a:xfrm>
          <a:prstGeom prst="roundRect">
            <a:avLst>
              <a:gd name="adj" fmla="val 4712"/>
            </a:avLst>
          </a:prstGeom>
        </p:spPr>
        <p:txBody>
          <a:bodyPr/>
          <a:lstStyle>
            <a:lvl1pPr marL="0" indent="0">
              <a:buFontTx/>
              <a:buNone/>
              <a:defRPr/>
            </a:lvl1pPr>
          </a:lstStyle>
          <a:p>
            <a:r>
              <a:rPr lang="en-US" dirty="0"/>
              <a:t>Insert picture here</a:t>
            </a:r>
          </a:p>
        </p:txBody>
      </p:sp>
      <p:sp>
        <p:nvSpPr>
          <p:cNvPr id="22" name="Text Placeholder 21">
            <a:extLst>
              <a:ext uri="{FF2B5EF4-FFF2-40B4-BE49-F238E27FC236}">
                <a16:creationId xmlns:a16="http://schemas.microsoft.com/office/drawing/2014/main" id="{9D80965B-B8E0-BF17-B411-A9BE4CAE4F3D}"/>
              </a:ext>
            </a:extLst>
          </p:cNvPr>
          <p:cNvSpPr>
            <a:spLocks noGrp="1"/>
          </p:cNvSpPr>
          <p:nvPr>
            <p:ph type="body" sz="quarter" idx="11" hasCustomPrompt="1"/>
          </p:nvPr>
        </p:nvSpPr>
        <p:spPr>
          <a:xfrm>
            <a:off x="6095655" y="2337403"/>
            <a:ext cx="6089997" cy="941388"/>
          </a:xfrm>
        </p:spPr>
        <p:txBody>
          <a:bodyPr/>
          <a:lstStyle>
            <a:lvl1pPr marL="0" indent="0" algn="ctr">
              <a:lnSpc>
                <a:spcPct val="100000"/>
              </a:lnSpc>
              <a:buFontTx/>
              <a:buNone/>
              <a:defRPr sz="4999" b="1">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p>
          <a:p>
            <a:pPr lvl="0"/>
            <a:r>
              <a:rPr lang="en-US" dirty="0"/>
              <a:t>2nd line</a:t>
            </a:r>
          </a:p>
        </p:txBody>
      </p:sp>
      <p:sp>
        <p:nvSpPr>
          <p:cNvPr id="23" name="Text Placeholder 21">
            <a:extLst>
              <a:ext uri="{FF2B5EF4-FFF2-40B4-BE49-F238E27FC236}">
                <a16:creationId xmlns:a16="http://schemas.microsoft.com/office/drawing/2014/main" id="{2970ACD7-E6F3-59FD-7DD8-396E568440D6}"/>
              </a:ext>
            </a:extLst>
          </p:cNvPr>
          <p:cNvSpPr>
            <a:spLocks noGrp="1"/>
          </p:cNvSpPr>
          <p:nvPr>
            <p:ph type="body" sz="quarter" idx="12" hasCustomPrompt="1"/>
          </p:nvPr>
        </p:nvSpPr>
        <p:spPr>
          <a:xfrm>
            <a:off x="6095655" y="4200402"/>
            <a:ext cx="6089997" cy="941388"/>
          </a:xfrm>
        </p:spPr>
        <p:txBody>
          <a:bodyPr/>
          <a:lstStyle>
            <a:lvl1pPr marL="0" indent="0" algn="ctr">
              <a:lnSpc>
                <a:spcPct val="100000"/>
              </a:lnSpc>
              <a:buFontTx/>
              <a:buNone/>
              <a:defRPr sz="2199" b="0">
                <a:solidFill>
                  <a:schemeClr val="bg1"/>
                </a:solidFill>
                <a:latin typeface="+mn-lt"/>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Insert text here</a:t>
            </a:r>
            <a:br>
              <a:rPr lang="en-US" dirty="0"/>
            </a:br>
            <a:r>
              <a:rPr lang="en-US" dirty="0"/>
              <a:t>2nd line</a:t>
            </a:r>
          </a:p>
        </p:txBody>
      </p:sp>
    </p:spTree>
    <p:extLst>
      <p:ext uri="{BB962C8B-B14F-4D97-AF65-F5344CB8AC3E}">
        <p14:creationId xmlns:p14="http://schemas.microsoft.com/office/powerpoint/2010/main" val="1230492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a_1">
    <p:bg>
      <p:bgPr>
        <a:solidFill>
          <a:srgbClr val="BED6DB"/>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E130F9D-AC11-CDAA-ABB7-08EF64F2F7B7}"/>
              </a:ext>
            </a:extLst>
          </p:cNvPr>
          <p:cNvSpPr>
            <a:spLocks noGrp="1"/>
          </p:cNvSpPr>
          <p:nvPr>
            <p:ph type="body" sz="quarter" idx="13" hasCustomPrompt="1"/>
          </p:nvPr>
        </p:nvSpPr>
        <p:spPr>
          <a:xfrm>
            <a:off x="6543983" y="647700"/>
            <a:ext cx="4126404" cy="5545705"/>
          </a:xfrm>
        </p:spPr>
        <p:txBody>
          <a:bodyPr anchor="ctr" anchorCtr="0"/>
          <a:lstStyle>
            <a:lvl1pPr marL="0" indent="0" algn="r">
              <a:buFontTx/>
              <a:buNone/>
              <a:defRPr sz="7798" b="1">
                <a:solidFill>
                  <a:schemeClr val="bg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Agenda</a:t>
            </a:r>
          </a:p>
        </p:txBody>
      </p:sp>
      <p:sp>
        <p:nvSpPr>
          <p:cNvPr id="2" name="Rounded Rectangle 1">
            <a:extLst>
              <a:ext uri="{FF2B5EF4-FFF2-40B4-BE49-F238E27FC236}">
                <a16:creationId xmlns:a16="http://schemas.microsoft.com/office/drawing/2014/main" id="{7482F815-1F4E-F902-28FA-69306D90AAC5}"/>
              </a:ext>
            </a:extLst>
          </p:cNvPr>
          <p:cNvSpPr/>
          <p:nvPr userDrawn="1"/>
        </p:nvSpPr>
        <p:spPr>
          <a:xfrm>
            <a:off x="649056" y="649225"/>
            <a:ext cx="10893761" cy="5563619"/>
          </a:xfrm>
          <a:prstGeom prst="roundRect">
            <a:avLst>
              <a:gd name="adj" fmla="val 35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7" name="Text Placeholder 15">
            <a:extLst>
              <a:ext uri="{FF2B5EF4-FFF2-40B4-BE49-F238E27FC236}">
                <a16:creationId xmlns:a16="http://schemas.microsoft.com/office/drawing/2014/main" id="{D3210065-83F5-A6D4-D155-6460F7CB7C72}"/>
              </a:ext>
            </a:extLst>
          </p:cNvPr>
          <p:cNvSpPr>
            <a:spLocks noGrp="1"/>
          </p:cNvSpPr>
          <p:nvPr>
            <p:ph type="body" sz="quarter" idx="14"/>
          </p:nvPr>
        </p:nvSpPr>
        <p:spPr>
          <a:xfrm>
            <a:off x="1518438" y="647700"/>
            <a:ext cx="4757028" cy="5545704"/>
          </a:xfrm>
        </p:spPr>
        <p:txBody>
          <a:bodyPr anchor="ctr" anchorCtr="0"/>
          <a:lstStyle>
            <a:lvl1pPr marL="179334" indent="-179334">
              <a:lnSpc>
                <a:spcPct val="100000"/>
              </a:lnSpc>
              <a:spcAft>
                <a:spcPts val="2399"/>
              </a:spcAft>
              <a:tabLst/>
              <a:defRPr sz="1999">
                <a:solidFill>
                  <a:schemeClr val="bg1"/>
                </a:solidFill>
              </a:defRPr>
            </a:lvl1pPr>
            <a:lvl2pPr marL="399930" indent="-220597">
              <a:lnSpc>
                <a:spcPct val="100000"/>
              </a:lnSpc>
              <a:spcAft>
                <a:spcPts val="2399"/>
              </a:spcAft>
              <a:buClr>
                <a:schemeClr val="accent1"/>
              </a:buClr>
              <a:tabLst/>
              <a:defRPr sz="1999">
                <a:solidFill>
                  <a:schemeClr val="bg1"/>
                </a:solidFill>
              </a:defRPr>
            </a:lvl2pPr>
            <a:lvl3pPr marL="564980" indent="-193617">
              <a:lnSpc>
                <a:spcPct val="100000"/>
              </a:lnSpc>
              <a:spcAft>
                <a:spcPts val="2399"/>
              </a:spcAft>
              <a:buClr>
                <a:schemeClr val="accent1"/>
              </a:buClr>
              <a:tabLst/>
              <a:defRPr sz="1999">
                <a:solidFill>
                  <a:schemeClr val="bg1"/>
                </a:solidFill>
              </a:defRPr>
            </a:lvl3pPr>
            <a:lvl4pPr marL="744315" indent="-220597">
              <a:lnSpc>
                <a:spcPct val="100000"/>
              </a:lnSpc>
              <a:spcAft>
                <a:spcPts val="2399"/>
              </a:spcAft>
              <a:buClr>
                <a:schemeClr val="accent1"/>
              </a:buClr>
              <a:tabLst/>
              <a:defRPr sz="1999">
                <a:solidFill>
                  <a:schemeClr val="bg1"/>
                </a:solidFill>
              </a:defRPr>
            </a:lvl4pPr>
            <a:lvl5pPr marL="979194" indent="-234880">
              <a:lnSpc>
                <a:spcPct val="100000"/>
              </a:lnSpc>
              <a:spcAft>
                <a:spcPts val="2399"/>
              </a:spcAft>
              <a:buClr>
                <a:schemeClr val="accent1"/>
              </a:buClr>
              <a:tabLst/>
              <a:defRPr sz="1999">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Footer Placeholder 3">
            <a:extLst>
              <a:ext uri="{FF2B5EF4-FFF2-40B4-BE49-F238E27FC236}">
                <a16:creationId xmlns:a16="http://schemas.microsoft.com/office/drawing/2014/main" id="{7FF31C03-8C62-44B6-B9F9-E5D69BCC2F62}"/>
              </a:ext>
            </a:extLst>
          </p:cNvPr>
          <p:cNvSpPr txBox="1">
            <a:spLocks/>
          </p:cNvSpPr>
          <p:nvPr userDrawn="1"/>
        </p:nvSpPr>
        <p:spPr>
          <a:xfrm>
            <a:off x="667925"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21" name="Slide Number Placeholder 7">
            <a:extLst>
              <a:ext uri="{FF2B5EF4-FFF2-40B4-BE49-F238E27FC236}">
                <a16:creationId xmlns:a16="http://schemas.microsoft.com/office/drawing/2014/main" id="{AC36659C-BB9E-13EB-2FAD-12674E552126}"/>
              </a:ext>
            </a:extLst>
          </p:cNvPr>
          <p:cNvSpPr>
            <a:spLocks noGrp="1"/>
          </p:cNvSpPr>
          <p:nvPr>
            <p:ph type="sldNum" sz="quarter" idx="12"/>
          </p:nvPr>
        </p:nvSpPr>
        <p:spPr>
          <a:xfrm>
            <a:off x="11200751" y="6547104"/>
            <a:ext cx="349298" cy="206496"/>
          </a:xfrm>
          <a:prstGeom prst="rect">
            <a:avLst/>
          </a:prstGeom>
        </p:spPr>
        <p:txBody>
          <a:bodyPr tIns="0" bIns="0" anchor="t"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22" name="TextBox 21">
            <a:extLst>
              <a:ext uri="{FF2B5EF4-FFF2-40B4-BE49-F238E27FC236}">
                <a16:creationId xmlns:a16="http://schemas.microsoft.com/office/drawing/2014/main" id="{870D5AA7-17D9-F95D-698D-F1CFFD3C1DF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708279825"/>
      </p:ext>
    </p:extLst>
  </p:cSld>
  <p:clrMapOvr>
    <a:masterClrMapping/>
  </p:clrMapOvr>
  <p:extLst>
    <p:ext uri="{DCECCB84-F9BA-43D5-87BE-67443E8EF086}">
      <p15:sldGuideLst xmlns:p15="http://schemas.microsoft.com/office/powerpoint/2012/main">
        <p15:guide id="1" pos="15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_2">
    <p:bg>
      <p:bgPr>
        <a:solidFill>
          <a:schemeClr val="tx2"/>
        </a:solidFill>
        <a:effectLst/>
      </p:bgPr>
    </p:bg>
    <p:spTree>
      <p:nvGrpSpPr>
        <p:cNvPr id="1" name=""/>
        <p:cNvGrpSpPr/>
        <p:nvPr/>
      </p:nvGrpSpPr>
      <p:grpSpPr>
        <a:xfrm>
          <a:off x="0" y="0"/>
          <a:ext cx="0" cy="0"/>
          <a:chOff x="0" y="0"/>
          <a:chExt cx="0" cy="0"/>
        </a:xfrm>
      </p:grpSpPr>
      <p:sp>
        <p:nvSpPr>
          <p:cNvPr id="3" name="Slide Number Placeholder 7">
            <a:extLst>
              <a:ext uri="{FF2B5EF4-FFF2-40B4-BE49-F238E27FC236}">
                <a16:creationId xmlns:a16="http://schemas.microsoft.com/office/drawing/2014/main" id="{1DBCCCAD-485C-EDAF-8603-AB5BA046C647}"/>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bg1"/>
                </a:solidFill>
              </a:defRPr>
            </a:lvl1pPr>
          </a:lstStyle>
          <a:p>
            <a:fld id="{50BDF835-6A26-47A6-A2BD-7D4ECF93647D}" type="slidenum">
              <a:rPr lang="en-US" smtClean="0"/>
              <a:pPr/>
              <a:t>‹#›</a:t>
            </a:fld>
            <a:endParaRPr lang="en-US" dirty="0"/>
          </a:p>
        </p:txBody>
      </p:sp>
      <p:sp>
        <p:nvSpPr>
          <p:cNvPr id="12" name="Rounded Rectangle 11">
            <a:extLst>
              <a:ext uri="{FF2B5EF4-FFF2-40B4-BE49-F238E27FC236}">
                <a16:creationId xmlns:a16="http://schemas.microsoft.com/office/drawing/2014/main" id="{C97F8BC1-6614-A0D5-821C-ADEEEF91A9D2}"/>
              </a:ext>
            </a:extLst>
          </p:cNvPr>
          <p:cNvSpPr/>
          <p:nvPr userDrawn="1"/>
        </p:nvSpPr>
        <p:spPr>
          <a:xfrm>
            <a:off x="649056" y="649225"/>
            <a:ext cx="10893761" cy="5563619"/>
          </a:xfrm>
          <a:prstGeom prst="roundRect">
            <a:avLst>
              <a:gd name="adj" fmla="val 352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TextBox 4">
            <a:extLst>
              <a:ext uri="{FF2B5EF4-FFF2-40B4-BE49-F238E27FC236}">
                <a16:creationId xmlns:a16="http://schemas.microsoft.com/office/drawing/2014/main" id="{E8FFC323-56E5-2C1E-78C9-309E9E9D8EDA}"/>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bg1"/>
              </a:solidFill>
            </a:endParaRPr>
          </a:p>
        </p:txBody>
      </p:sp>
      <p:sp>
        <p:nvSpPr>
          <p:cNvPr id="6" name="Footer Placeholder 3">
            <a:extLst>
              <a:ext uri="{FF2B5EF4-FFF2-40B4-BE49-F238E27FC236}">
                <a16:creationId xmlns:a16="http://schemas.microsoft.com/office/drawing/2014/main" id="{801E50DF-DA3B-1E64-BADD-D2A34145BADF}"/>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7" name="Title 1">
            <a:extLst>
              <a:ext uri="{FF2B5EF4-FFF2-40B4-BE49-F238E27FC236}">
                <a16:creationId xmlns:a16="http://schemas.microsoft.com/office/drawing/2014/main" id="{26DCB816-FE4F-EA41-7366-20D632DA9C38}"/>
              </a:ext>
            </a:extLst>
          </p:cNvPr>
          <p:cNvSpPr txBox="1">
            <a:spLocks/>
          </p:cNvSpPr>
          <p:nvPr userDrawn="1"/>
        </p:nvSpPr>
        <p:spPr>
          <a:xfrm>
            <a:off x="1468520" y="2024488"/>
            <a:ext cx="5827552" cy="83346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r>
              <a:rPr lang="en-US" sz="5998" dirty="0"/>
              <a:t>Thank you</a:t>
            </a:r>
          </a:p>
        </p:txBody>
      </p:sp>
      <p:sp>
        <p:nvSpPr>
          <p:cNvPr id="8" name="TextBox 7">
            <a:extLst>
              <a:ext uri="{FF2B5EF4-FFF2-40B4-BE49-F238E27FC236}">
                <a16:creationId xmlns:a16="http://schemas.microsoft.com/office/drawing/2014/main" id="{25D89B68-087A-83E9-D969-638276CA9FF1}"/>
              </a:ext>
            </a:extLst>
          </p:cNvPr>
          <p:cNvSpPr txBox="1"/>
          <p:nvPr userDrawn="1"/>
        </p:nvSpPr>
        <p:spPr>
          <a:xfrm>
            <a:off x="1489781" y="3034133"/>
            <a:ext cx="4625891" cy="323165"/>
          </a:xfrm>
          <a:prstGeom prst="rect">
            <a:avLst/>
          </a:prstGeom>
          <a:noFill/>
        </p:spPr>
        <p:txBody>
          <a:bodyPr wrap="square" lIns="0" tIns="0" rIns="0">
            <a:spAutoFit/>
          </a:bodyPr>
          <a:lstStyle/>
          <a:p>
            <a:pPr>
              <a:spcAft>
                <a:spcPts val="1200"/>
              </a:spcAft>
            </a:pPr>
            <a:r>
              <a:rPr lang="en-US" sz="1799" b="1" dirty="0">
                <a:solidFill>
                  <a:schemeClr val="tx2"/>
                </a:solidFill>
                <a:latin typeface="Open Sans" panose="020B0606030504020204" pitchFamily="34" charset="0"/>
                <a:ea typeface="Open Sans" panose="020B0606030504020204" pitchFamily="34" charset="0"/>
                <a:cs typeface="Open Sans" panose="020B0606030504020204" pitchFamily="34" charset="0"/>
              </a:rPr>
              <a:t>For more information, contact</a:t>
            </a:r>
            <a:r>
              <a:rPr lang="en-US" sz="1799" b="0" dirty="0">
                <a:solidFill>
                  <a:schemeClr val="tx2"/>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 name="Text Placeholder 15">
            <a:extLst>
              <a:ext uri="{FF2B5EF4-FFF2-40B4-BE49-F238E27FC236}">
                <a16:creationId xmlns:a16="http://schemas.microsoft.com/office/drawing/2014/main" id="{EB79B342-E642-DEB2-1812-CB76E5551C9C}"/>
              </a:ext>
            </a:extLst>
          </p:cNvPr>
          <p:cNvSpPr>
            <a:spLocks noGrp="1"/>
          </p:cNvSpPr>
          <p:nvPr>
            <p:ph type="body" sz="quarter" idx="14" hasCustomPrompt="1"/>
          </p:nvPr>
        </p:nvSpPr>
        <p:spPr>
          <a:xfrm>
            <a:off x="1489781" y="3432654"/>
            <a:ext cx="3961368" cy="1275753"/>
          </a:xfrm>
        </p:spPr>
        <p:txBody>
          <a:bodyPr anchor="t" anchorCtr="0"/>
          <a:lstStyle>
            <a:lvl1pPr marL="0" indent="0">
              <a:lnSpc>
                <a:spcPct val="120000"/>
              </a:lnSpc>
              <a:spcAft>
                <a:spcPts val="2399"/>
              </a:spcAft>
              <a:buFontTx/>
              <a:buNone/>
              <a:tabLst/>
              <a:defRPr sz="1600" b="0">
                <a:solidFill>
                  <a:schemeClr val="tx1"/>
                </a:solidFill>
              </a:defRPr>
            </a:lvl1pPr>
            <a:lvl2pPr marL="179333" indent="0">
              <a:lnSpc>
                <a:spcPct val="100000"/>
              </a:lnSpc>
              <a:spcAft>
                <a:spcPts val="2399"/>
              </a:spcAft>
              <a:buClr>
                <a:schemeClr val="accent1"/>
              </a:buClr>
              <a:buFontTx/>
              <a:buNone/>
              <a:tabLst/>
              <a:defRPr sz="1999" b="1">
                <a:solidFill>
                  <a:schemeClr val="tx2"/>
                </a:solidFill>
              </a:defRPr>
            </a:lvl2pPr>
            <a:lvl3pPr marL="371364" indent="0">
              <a:lnSpc>
                <a:spcPct val="100000"/>
              </a:lnSpc>
              <a:spcAft>
                <a:spcPts val="2399"/>
              </a:spcAft>
              <a:buClr>
                <a:schemeClr val="accent1"/>
              </a:buClr>
              <a:buFontTx/>
              <a:buNone/>
              <a:tabLst/>
              <a:defRPr sz="1999" b="1">
                <a:solidFill>
                  <a:schemeClr val="tx2"/>
                </a:solidFill>
              </a:defRPr>
            </a:lvl3pPr>
            <a:lvl4pPr marL="523718" indent="0">
              <a:lnSpc>
                <a:spcPct val="100000"/>
              </a:lnSpc>
              <a:spcAft>
                <a:spcPts val="2399"/>
              </a:spcAft>
              <a:buClr>
                <a:schemeClr val="accent1"/>
              </a:buClr>
              <a:buFontTx/>
              <a:buNone/>
              <a:tabLst/>
              <a:defRPr sz="1999" b="1">
                <a:solidFill>
                  <a:schemeClr val="tx2"/>
                </a:solidFill>
              </a:defRPr>
            </a:lvl4pPr>
            <a:lvl5pPr marL="744315" indent="0">
              <a:lnSpc>
                <a:spcPct val="100000"/>
              </a:lnSpc>
              <a:spcAft>
                <a:spcPts val="2399"/>
              </a:spcAft>
              <a:buClr>
                <a:schemeClr val="accent1"/>
              </a:buClr>
              <a:buFontTx/>
              <a:buNone/>
              <a:tabLst/>
              <a:defRPr sz="1999" b="1">
                <a:solidFill>
                  <a:schemeClr val="tx2"/>
                </a:solidFill>
              </a:defRPr>
            </a:lvl5pPr>
          </a:lstStyle>
          <a:p>
            <a:pPr lvl="0"/>
            <a:r>
              <a:rPr lang="en-US" dirty="0"/>
              <a:t>List name</a:t>
            </a:r>
            <a:br>
              <a:rPr lang="en-US" dirty="0"/>
            </a:br>
            <a:r>
              <a:rPr lang="en-US" dirty="0"/>
              <a:t>E-mail address</a:t>
            </a:r>
            <a:br>
              <a:rPr lang="en-US" dirty="0"/>
            </a:br>
            <a:r>
              <a:rPr lang="en-US" dirty="0"/>
              <a:t>Phone number</a:t>
            </a:r>
            <a:br>
              <a:rPr lang="en-US" dirty="0"/>
            </a:br>
            <a:r>
              <a:rPr lang="en-US" dirty="0"/>
              <a:t>Additional field</a:t>
            </a:r>
          </a:p>
        </p:txBody>
      </p:sp>
      <p:sp>
        <p:nvSpPr>
          <p:cNvPr id="11" name="TextBox 10">
            <a:extLst>
              <a:ext uri="{FF2B5EF4-FFF2-40B4-BE49-F238E27FC236}">
                <a16:creationId xmlns:a16="http://schemas.microsoft.com/office/drawing/2014/main" id="{C4F51D4C-0ACC-C96D-7429-2BCC090B13CC}"/>
              </a:ext>
            </a:extLst>
          </p:cNvPr>
          <p:cNvSpPr txBox="1"/>
          <p:nvPr userDrawn="1"/>
        </p:nvSpPr>
        <p:spPr>
          <a:xfrm>
            <a:off x="710495" y="5577259"/>
            <a:ext cx="10767835" cy="400110"/>
          </a:xfrm>
          <a:prstGeom prst="rect">
            <a:avLst/>
          </a:prstGeom>
          <a:noFill/>
        </p:spPr>
        <p:txBody>
          <a:bodyPr wrap="square" rtlCol="0">
            <a:spAutoFit/>
          </a:bodyPr>
          <a:lstStyle/>
          <a:p>
            <a:r>
              <a:rPr lang="en-US" sz="1000" spc="-50" baseline="0" dirty="0"/>
              <a:t>CareFirst BlueCross BlueShield Medicare Advantage is the business name of CareFirst Advantage DSNP Inc., an independent licensee of the Blue Cross and Blue Shield Association. BLUE CROSS</a:t>
            </a:r>
            <a:r>
              <a:rPr lang="en-US" sz="1000" spc="-50" baseline="30000" dirty="0"/>
              <a:t>®</a:t>
            </a:r>
            <a:r>
              <a:rPr lang="en-US" sz="1000" spc="-50" baseline="0" dirty="0"/>
              <a:t>,</a:t>
            </a:r>
            <a:br>
              <a:rPr lang="en-US" sz="1000" spc="-50" baseline="0" dirty="0"/>
            </a:br>
            <a:r>
              <a:rPr lang="en-US" sz="1000" spc="-50" baseline="0" dirty="0"/>
              <a:t>BLUE SHIELD</a:t>
            </a:r>
            <a:r>
              <a:rPr lang="en-US" sz="1000" spc="-50" baseline="30000" dirty="0"/>
              <a:t>®</a:t>
            </a:r>
            <a:r>
              <a:rPr lang="en-US" sz="1000" spc="-50" baseline="0" dirty="0"/>
              <a:t> and the Cross and Shield Symbols are registered service marks of the Blue Cross and Blue Shield Association, an association of independent Blue Cross and Blue Shield Plans.</a:t>
            </a:r>
          </a:p>
        </p:txBody>
      </p:sp>
      <p:sp>
        <p:nvSpPr>
          <p:cNvPr id="4" name="Picture Placeholder 14">
            <a:extLst>
              <a:ext uri="{FF2B5EF4-FFF2-40B4-BE49-F238E27FC236}">
                <a16:creationId xmlns:a16="http://schemas.microsoft.com/office/drawing/2014/main" id="{BD6DCABC-D573-B601-C6FE-12E98BE03412}"/>
              </a:ext>
            </a:extLst>
          </p:cNvPr>
          <p:cNvSpPr>
            <a:spLocks noGrp="1"/>
          </p:cNvSpPr>
          <p:nvPr>
            <p:ph type="pic" sz="quarter" idx="19"/>
          </p:nvPr>
        </p:nvSpPr>
        <p:spPr>
          <a:xfrm>
            <a:off x="6277674" y="1353312"/>
            <a:ext cx="4387977" cy="4030912"/>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13" name="Text Placeholder 12">
            <a:extLst>
              <a:ext uri="{FF2B5EF4-FFF2-40B4-BE49-F238E27FC236}">
                <a16:creationId xmlns:a16="http://schemas.microsoft.com/office/drawing/2014/main" id="{CC6CB9F1-ED0F-5CB5-2D50-C682028AD02A}"/>
              </a:ext>
            </a:extLst>
          </p:cNvPr>
          <p:cNvSpPr>
            <a:spLocks noGrp="1"/>
          </p:cNvSpPr>
          <p:nvPr>
            <p:ph type="body" sz="quarter" idx="20" hasCustomPrompt="1"/>
          </p:nvPr>
        </p:nvSpPr>
        <p:spPr>
          <a:xfrm>
            <a:off x="812588" y="5996666"/>
            <a:ext cx="1074458" cy="568325"/>
          </a:xfrm>
        </p:spPr>
        <p:txBody>
          <a:bodyPr/>
          <a:lstStyle>
            <a:lvl1pPr marL="0" indent="0">
              <a:buFontTx/>
              <a:buNone/>
              <a:defRPr sz="1000"/>
            </a:lvl1pPr>
          </a:lstStyle>
          <a:p>
            <a:pPr lvl="0"/>
            <a:r>
              <a:rPr lang="en-US" dirty="0"/>
              <a:t>Item number</a:t>
            </a:r>
          </a:p>
        </p:txBody>
      </p:sp>
      <p:sp>
        <p:nvSpPr>
          <p:cNvPr id="14" name="Text Placeholder 12">
            <a:extLst>
              <a:ext uri="{FF2B5EF4-FFF2-40B4-BE49-F238E27FC236}">
                <a16:creationId xmlns:a16="http://schemas.microsoft.com/office/drawing/2014/main" id="{45F359C0-C668-021D-D35C-821D65A054F8}"/>
              </a:ext>
            </a:extLst>
          </p:cNvPr>
          <p:cNvSpPr>
            <a:spLocks noGrp="1"/>
          </p:cNvSpPr>
          <p:nvPr>
            <p:ph type="body" sz="quarter" idx="21" hasCustomPrompt="1"/>
          </p:nvPr>
        </p:nvSpPr>
        <p:spPr>
          <a:xfrm>
            <a:off x="10274042" y="5996666"/>
            <a:ext cx="1074458" cy="568325"/>
          </a:xfrm>
        </p:spPr>
        <p:txBody>
          <a:bodyPr/>
          <a:lstStyle>
            <a:lvl1pPr marL="0" indent="0" algn="r">
              <a:buFontTx/>
              <a:buNone/>
              <a:defRPr sz="1000"/>
            </a:lvl1pPr>
          </a:lstStyle>
          <a:p>
            <a:pPr lvl="0"/>
            <a:r>
              <a:rPr lang="en-US" dirty="0"/>
              <a:t>Item number</a:t>
            </a:r>
          </a:p>
        </p:txBody>
      </p:sp>
    </p:spTree>
    <p:extLst>
      <p:ext uri="{BB962C8B-B14F-4D97-AF65-F5344CB8AC3E}">
        <p14:creationId xmlns:p14="http://schemas.microsoft.com/office/powerpoint/2010/main" val="444711490"/>
      </p:ext>
    </p:extLst>
  </p:cSld>
  <p:clrMapOvr>
    <a:masterClrMapping/>
  </p:clrMapOvr>
  <p:extLst>
    <p:ext uri="{DCECCB84-F9BA-43D5-87BE-67443E8EF086}">
      <p15:sldGuideLst xmlns:p15="http://schemas.microsoft.com/office/powerpoint/2012/main">
        <p15:guide id="1" pos="9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vider1">
    <p:bg>
      <p:bgPr>
        <a:solidFill>
          <a:schemeClr val="tx2"/>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AB128C3-0672-1DF4-B581-3E257146B878}"/>
              </a:ext>
            </a:extLst>
          </p:cNvPr>
          <p:cNvSpPr/>
          <p:nvPr userDrawn="1"/>
        </p:nvSpPr>
        <p:spPr>
          <a:xfrm>
            <a:off x="649056" y="649225"/>
            <a:ext cx="10893761" cy="5563619"/>
          </a:xfrm>
          <a:prstGeom prst="roundRect">
            <a:avLst>
              <a:gd name="adj" fmla="val 352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4" name="Text Placeholder 13">
            <a:extLst>
              <a:ext uri="{FF2B5EF4-FFF2-40B4-BE49-F238E27FC236}">
                <a16:creationId xmlns:a16="http://schemas.microsoft.com/office/drawing/2014/main" id="{5E130F9D-AC11-CDAA-ABB7-08EF64F2F7B7}"/>
              </a:ext>
            </a:extLst>
          </p:cNvPr>
          <p:cNvSpPr>
            <a:spLocks noGrp="1"/>
          </p:cNvSpPr>
          <p:nvPr>
            <p:ph type="body" sz="quarter" idx="13" hasCustomPrompt="1"/>
          </p:nvPr>
        </p:nvSpPr>
        <p:spPr>
          <a:xfrm>
            <a:off x="1772921" y="1136074"/>
            <a:ext cx="8642983" cy="4568956"/>
          </a:xfrm>
          <a:noFill/>
        </p:spPr>
        <p:txBody>
          <a:bodyPr anchor="ctr" anchorCtr="0"/>
          <a:lstStyle>
            <a:lvl1pPr marL="0" indent="0" algn="ctr">
              <a:lnSpc>
                <a:spcPct val="100000"/>
              </a:lnSpc>
              <a:buFontTx/>
              <a:buNone/>
              <a:defRPr sz="6198" b="1">
                <a:solidFill>
                  <a:schemeClr val="tx2"/>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Divider</a:t>
            </a:r>
          </a:p>
        </p:txBody>
      </p:sp>
      <p:sp>
        <p:nvSpPr>
          <p:cNvPr id="3" name="Footer Placeholder 3">
            <a:extLst>
              <a:ext uri="{FF2B5EF4-FFF2-40B4-BE49-F238E27FC236}">
                <a16:creationId xmlns:a16="http://schemas.microsoft.com/office/drawing/2014/main" id="{EACCF2D4-D779-1292-036E-D8D1A7536AF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9" name="Slide Number Placeholder 7">
            <a:extLst>
              <a:ext uri="{FF2B5EF4-FFF2-40B4-BE49-F238E27FC236}">
                <a16:creationId xmlns:a16="http://schemas.microsoft.com/office/drawing/2014/main" id="{A37CD9FA-AC31-A19D-6C10-B3143A0682DB}"/>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bg1"/>
                </a:solidFill>
              </a:defRPr>
            </a:lvl1pPr>
          </a:lstStyle>
          <a:p>
            <a:fld id="{50BDF835-6A26-47A6-A2BD-7D4ECF93647D}" type="slidenum">
              <a:rPr lang="en-US" smtClean="0"/>
              <a:pPr/>
              <a:t>‹#›</a:t>
            </a:fld>
            <a:endParaRPr lang="en-US" dirty="0"/>
          </a:p>
        </p:txBody>
      </p:sp>
      <p:sp>
        <p:nvSpPr>
          <p:cNvPr id="10" name="TextBox 9">
            <a:extLst>
              <a:ext uri="{FF2B5EF4-FFF2-40B4-BE49-F238E27FC236}">
                <a16:creationId xmlns:a16="http://schemas.microsoft.com/office/drawing/2014/main" id="{230F8031-3A28-DA62-C0B4-B0D5B3C22E27}"/>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bg1"/>
              </a:solidFill>
            </a:endParaRPr>
          </a:p>
        </p:txBody>
      </p:sp>
    </p:spTree>
    <p:extLst>
      <p:ext uri="{BB962C8B-B14F-4D97-AF65-F5344CB8AC3E}">
        <p14:creationId xmlns:p14="http://schemas.microsoft.com/office/powerpoint/2010/main" val="2130271042"/>
      </p:ext>
    </p:extLst>
  </p:cSld>
  <p:clrMapOvr>
    <a:masterClrMapping/>
  </p:clrMapOvr>
  <p:extLst>
    <p:ext uri="{DCECCB84-F9BA-43D5-87BE-67443E8EF086}">
      <p15:sldGuideLst xmlns:p15="http://schemas.microsoft.com/office/powerpoint/2012/main">
        <p15:guide id="1" pos="141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pic>
        <p:nvPicPr>
          <p:cNvPr id="7" name="Picture 2" hidden="1">
            <a:extLst>
              <a:ext uri="{FF2B5EF4-FFF2-40B4-BE49-F238E27FC236}">
                <a16:creationId xmlns:a16="http://schemas.microsoft.com/office/drawing/2014/main" id="{6BFEC0A4-BE68-FDCB-3D0F-8767E79B00B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468" t="2420" r="20658" b="5631"/>
          <a:stretch/>
        </p:blipFill>
        <p:spPr bwMode="auto">
          <a:xfrm>
            <a:off x="7084755" y="780234"/>
            <a:ext cx="4113728" cy="5263545"/>
          </a:xfrm>
          <a:prstGeom prst="roundRect">
            <a:avLst>
              <a:gd name="adj" fmla="val 5827"/>
            </a:avLst>
          </a:prstGeom>
          <a:noFill/>
          <a:extLst>
            <a:ext uri="{909E8E84-426E-40DD-AFC4-6F175D3DCCD1}">
              <a14:hiddenFill xmlns:a14="http://schemas.microsoft.com/office/drawing/2010/main">
                <a:solidFill>
                  <a:srgbClr val="FFFFFF"/>
                </a:solidFill>
              </a14:hiddenFill>
            </a:ext>
          </a:extLst>
        </p:spPr>
      </p:pic>
      <p:sp>
        <p:nvSpPr>
          <p:cNvPr id="15" name="Picture Placeholder 14">
            <a:extLst>
              <a:ext uri="{FF2B5EF4-FFF2-40B4-BE49-F238E27FC236}">
                <a16:creationId xmlns:a16="http://schemas.microsoft.com/office/drawing/2014/main" id="{C364668E-C043-D3AF-277B-5985FD19B82F}"/>
              </a:ext>
            </a:extLst>
          </p:cNvPr>
          <p:cNvSpPr>
            <a:spLocks noGrp="1"/>
          </p:cNvSpPr>
          <p:nvPr>
            <p:ph type="pic" sz="quarter" idx="14"/>
          </p:nvPr>
        </p:nvSpPr>
        <p:spPr>
          <a:xfrm>
            <a:off x="6751968" y="647700"/>
            <a:ext cx="4778512" cy="5562600"/>
          </a:xfrm>
          <a:prstGeom prst="roundRect">
            <a:avLst>
              <a:gd name="adj" fmla="val 5893"/>
            </a:avLst>
          </a:prstGeom>
          <a:solidFill>
            <a:schemeClr val="bg1">
              <a:lumMod val="95000"/>
            </a:schemeClr>
          </a:solidFill>
        </p:spPr>
        <p:txBody>
          <a:bodyPr/>
          <a:lstStyle>
            <a:lvl1pPr marL="0" indent="0" algn="ctr">
              <a:buFontTx/>
              <a:buNone/>
              <a:defRPr b="1"/>
            </a:lvl1pPr>
          </a:lstStyle>
          <a:p>
            <a:r>
              <a:rPr lang="en-US" dirty="0"/>
              <a:t>Click icon to add picture</a:t>
            </a:r>
          </a:p>
        </p:txBody>
      </p:sp>
      <p:sp>
        <p:nvSpPr>
          <p:cNvPr id="20" name="Text Placeholder 19">
            <a:extLst>
              <a:ext uri="{FF2B5EF4-FFF2-40B4-BE49-F238E27FC236}">
                <a16:creationId xmlns:a16="http://schemas.microsoft.com/office/drawing/2014/main" id="{5E3B011A-200E-223E-1277-9DBEF491B639}"/>
              </a:ext>
            </a:extLst>
          </p:cNvPr>
          <p:cNvSpPr>
            <a:spLocks noGrp="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21" name="Text Placeholder 15">
            <a:extLst>
              <a:ext uri="{FF2B5EF4-FFF2-40B4-BE49-F238E27FC236}">
                <a16:creationId xmlns:a16="http://schemas.microsoft.com/office/drawing/2014/main" id="{9BAECED3-C11A-5764-E95E-06AF1B6EDE5E}"/>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342069476"/>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8592722"/>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EAD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031649"/>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1365" y="-33988"/>
            <a:ext cx="6097460" cy="6891988"/>
          </a:xfrm>
          <a:prstGeom prst="rect">
            <a:avLst/>
          </a:prstGeom>
          <a:solidFill>
            <a:srgbClr val="FAD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295710"/>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1365" y="-33988"/>
            <a:ext cx="6097460" cy="6891988"/>
          </a:xfrm>
          <a:prstGeom prst="rect">
            <a:avLst/>
          </a:prstGeom>
          <a:solidFill>
            <a:srgbClr val="CDF0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755656" y="649224"/>
            <a:ext cx="4782104"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5" name="Text Placeholder 15">
            <a:extLst>
              <a:ext uri="{FF2B5EF4-FFF2-40B4-BE49-F238E27FC236}">
                <a16:creationId xmlns:a16="http://schemas.microsoft.com/office/drawing/2014/main" id="{8A8FCC8E-FAE3-E342-C502-D94B6E72822C}"/>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910090"/>
      </p:ext>
    </p:extLst>
  </p:cSld>
  <p:clrMapOvr>
    <a:masterClrMapping/>
  </p:clrMapOvr>
  <p:extLst>
    <p:ext uri="{DCECCB84-F9BA-43D5-87BE-67443E8EF086}">
      <p15:sldGuideLst xmlns:p15="http://schemas.microsoft.com/office/powerpoint/2012/main">
        <p15:guide id="1" pos="98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Title, Wafer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32356-888A-B139-72E6-FA1B99917DB0}"/>
              </a:ext>
            </a:extLst>
          </p:cNvPr>
          <p:cNvSpPr/>
          <p:nvPr userDrawn="1"/>
        </p:nvSpPr>
        <p:spPr>
          <a:xfrm>
            <a:off x="6094412" y="-33988"/>
            <a:ext cx="6097460" cy="6891988"/>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644068" y="625998"/>
            <a:ext cx="5020009" cy="458355"/>
          </a:xfrm>
        </p:spPr>
        <p:txBody>
          <a:bodyPr anchor="t" anchorCtr="0">
            <a:noAutofit/>
          </a:bodyPr>
          <a:lstStyle>
            <a:lvl1pPr algn="l">
              <a:defRPr sz="3399">
                <a:solidFill>
                  <a:schemeClr val="tx2"/>
                </a:solidFill>
              </a:defRPr>
            </a:lvl1pPr>
          </a:lstStyle>
          <a:p>
            <a:r>
              <a:rPr lang="en-US" dirty="0"/>
              <a:t>Insert text</a:t>
            </a:r>
          </a:p>
        </p:txBody>
      </p:sp>
      <p:sp>
        <p:nvSpPr>
          <p:cNvPr id="20" name="Text Placeholder 19">
            <a:extLst>
              <a:ext uri="{FF2B5EF4-FFF2-40B4-BE49-F238E27FC236}">
                <a16:creationId xmlns:a16="http://schemas.microsoft.com/office/drawing/2014/main" id="{5E3B011A-200E-223E-1277-9DBEF491B639}"/>
              </a:ext>
            </a:extLst>
          </p:cNvPr>
          <p:cNvSpPr>
            <a:spLocks noGrp="1" noRot="1" noMove="1" noResize="1" noEditPoints="1" noAdjustHandles="1" noChangeArrowheads="1" noChangeShapeType="1"/>
          </p:cNvSpPr>
          <p:nvPr>
            <p:ph type="body" sz="quarter" idx="15" hasCustomPrompt="1"/>
          </p:nvPr>
        </p:nvSpPr>
        <p:spPr>
          <a:xfrm>
            <a:off x="640145" y="1368860"/>
            <a:ext cx="5020009" cy="6932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2 lines</a:t>
            </a:r>
          </a:p>
        </p:txBody>
      </p:sp>
      <p:sp>
        <p:nvSpPr>
          <p:cNvPr id="3" name="Footer Placeholder 3">
            <a:extLst>
              <a:ext uri="{FF2B5EF4-FFF2-40B4-BE49-F238E27FC236}">
                <a16:creationId xmlns:a16="http://schemas.microsoft.com/office/drawing/2014/main" id="{713880FA-E790-F522-DB42-34B092A6379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4" name="Slide Number Placeholder 7">
            <a:extLst>
              <a:ext uri="{FF2B5EF4-FFF2-40B4-BE49-F238E27FC236}">
                <a16:creationId xmlns:a16="http://schemas.microsoft.com/office/drawing/2014/main" id="{6B4F6420-E6D0-CCE1-AAC1-F4E708AEF34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6" name="TextBox 5">
            <a:extLst>
              <a:ext uri="{FF2B5EF4-FFF2-40B4-BE49-F238E27FC236}">
                <a16:creationId xmlns:a16="http://schemas.microsoft.com/office/drawing/2014/main" id="{D33F09E6-9E40-F7E1-C455-B45492E7E36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1" name="Picture Placeholder 14">
            <a:extLst>
              <a:ext uri="{FF2B5EF4-FFF2-40B4-BE49-F238E27FC236}">
                <a16:creationId xmlns:a16="http://schemas.microsoft.com/office/drawing/2014/main" id="{33602615-CE57-6B24-1416-CA0C6FFB3DFA}"/>
              </a:ext>
            </a:extLst>
          </p:cNvPr>
          <p:cNvSpPr>
            <a:spLocks noGrp="1"/>
          </p:cNvSpPr>
          <p:nvPr>
            <p:ph type="pic" sz="quarter" idx="18"/>
          </p:nvPr>
        </p:nvSpPr>
        <p:spPr>
          <a:xfrm>
            <a:off x="6932395" y="649224"/>
            <a:ext cx="4406421" cy="5541264"/>
          </a:xfrm>
          <a:prstGeom prst="roundRect">
            <a:avLst>
              <a:gd name="adj" fmla="val 3949"/>
            </a:avLst>
          </a:prstGeom>
          <a:solidFill>
            <a:schemeClr val="bg1">
              <a:lumMod val="75000"/>
            </a:schemeClr>
          </a:solidFill>
        </p:spPr>
        <p:txBody>
          <a:bodyPr/>
          <a:lstStyle>
            <a:lvl1pPr marL="0" indent="0" algn="ctr">
              <a:buFontTx/>
              <a:buNone/>
              <a:defRPr b="1"/>
            </a:lvl1pPr>
          </a:lstStyle>
          <a:p>
            <a:r>
              <a:rPr lang="en-US" dirty="0"/>
              <a:t>Click icon to add picture</a:t>
            </a:r>
          </a:p>
        </p:txBody>
      </p:sp>
      <p:sp>
        <p:nvSpPr>
          <p:cNvPr id="9" name="Text Placeholder 15">
            <a:extLst>
              <a:ext uri="{FF2B5EF4-FFF2-40B4-BE49-F238E27FC236}">
                <a16:creationId xmlns:a16="http://schemas.microsoft.com/office/drawing/2014/main" id="{C067BAE7-4345-5ACB-7B51-A28AA987B3B2}"/>
              </a:ext>
            </a:extLst>
          </p:cNvPr>
          <p:cNvSpPr>
            <a:spLocks noGrp="1"/>
          </p:cNvSpPr>
          <p:nvPr>
            <p:ph type="body" sz="quarter" idx="16"/>
          </p:nvPr>
        </p:nvSpPr>
        <p:spPr>
          <a:xfrm>
            <a:off x="647531" y="2194560"/>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3489365"/>
      </p:ext>
    </p:extLst>
  </p:cSld>
  <p:clrMapOvr>
    <a:masterClrMapping/>
  </p:clrMapOvr>
  <p:extLst>
    <p:ext uri="{DCECCB84-F9BA-43D5-87BE-67443E8EF086}">
      <p15:sldGuideLst xmlns:p15="http://schemas.microsoft.com/office/powerpoint/2012/main">
        <p15:guide id="1" pos="984">
          <p15:clr>
            <a:srgbClr val="FBAE40"/>
          </p15:clr>
        </p15:guide>
        <p15:guide id="2" pos="528">
          <p15:clr>
            <a:srgbClr val="547EB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Photo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FE82641-9D6C-AF78-8064-C6A1A5C966E0}"/>
              </a:ext>
            </a:extLst>
          </p:cNvPr>
          <p:cNvSpPr>
            <a:spLocks noGrp="1"/>
          </p:cNvSpPr>
          <p:nvPr>
            <p:ph type="pic" sz="quarter" idx="17" hasCustomPrompt="1"/>
          </p:nvPr>
        </p:nvSpPr>
        <p:spPr>
          <a:xfrm>
            <a:off x="0" y="0"/>
            <a:ext cx="12188825" cy="6858000"/>
          </a:xfrm>
          <a:solidFill>
            <a:schemeClr val="bg1">
              <a:lumMod val="95000"/>
            </a:schemeClr>
          </a:solidFill>
        </p:spPr>
        <p:txBody>
          <a:bodyPr tIns="274320"/>
          <a:lstStyle>
            <a:lvl1pPr algn="ctr">
              <a:defRPr b="1"/>
            </a:lvl1pPr>
          </a:lstStyle>
          <a:p>
            <a:r>
              <a:rPr lang="en-US" dirty="0"/>
              <a:t>Click icon to insert picture</a:t>
            </a:r>
          </a:p>
        </p:txBody>
      </p:sp>
      <p:sp>
        <p:nvSpPr>
          <p:cNvPr id="2" name="Title 1">
            <a:extLst>
              <a:ext uri="{FF2B5EF4-FFF2-40B4-BE49-F238E27FC236}">
                <a16:creationId xmlns:a16="http://schemas.microsoft.com/office/drawing/2014/main" id="{E40895F7-00B0-A25B-D93B-918FBA4D382D}"/>
              </a:ext>
            </a:extLst>
          </p:cNvPr>
          <p:cNvSpPr>
            <a:spLocks noGrp="1"/>
          </p:cNvSpPr>
          <p:nvPr>
            <p:ph type="ctrTitle" hasCustomPrompt="1"/>
          </p:nvPr>
        </p:nvSpPr>
        <p:spPr>
          <a:xfrm>
            <a:off x="644068" y="625998"/>
            <a:ext cx="10897226" cy="458355"/>
          </a:xfrm>
        </p:spPr>
        <p:txBody>
          <a:bodyPr anchor="t" anchorCtr="0">
            <a:noAutofit/>
          </a:bodyPr>
          <a:lstStyle>
            <a:lvl1pPr algn="l">
              <a:defRPr sz="3399">
                <a:solidFill>
                  <a:schemeClr val="tx2"/>
                </a:solidFill>
              </a:defRPr>
            </a:lvl1pPr>
          </a:lstStyle>
          <a:p>
            <a:r>
              <a:rPr lang="en-US" dirty="0"/>
              <a:t>Insert text</a:t>
            </a:r>
          </a:p>
        </p:txBody>
      </p:sp>
      <p:sp>
        <p:nvSpPr>
          <p:cNvPr id="6" name="Text Placeholder 19">
            <a:extLst>
              <a:ext uri="{FF2B5EF4-FFF2-40B4-BE49-F238E27FC236}">
                <a16:creationId xmlns:a16="http://schemas.microsoft.com/office/drawing/2014/main" id="{B01B32C2-448E-3DB7-0D75-03B77B83E197}"/>
              </a:ext>
            </a:extLst>
          </p:cNvPr>
          <p:cNvSpPr>
            <a:spLocks noGrp="1"/>
          </p:cNvSpPr>
          <p:nvPr>
            <p:ph type="body" sz="quarter" idx="15" hasCustomPrompt="1"/>
          </p:nvPr>
        </p:nvSpPr>
        <p:spPr>
          <a:xfrm>
            <a:off x="640145" y="1373744"/>
            <a:ext cx="4375049" cy="458354"/>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8" name="Footer Placeholder 3">
            <a:extLst>
              <a:ext uri="{FF2B5EF4-FFF2-40B4-BE49-F238E27FC236}">
                <a16:creationId xmlns:a16="http://schemas.microsoft.com/office/drawing/2014/main" id="{92C8AC8B-205E-7E72-A62A-185EFF5BDD5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Slide Number Placeholder 7">
            <a:extLst>
              <a:ext uri="{FF2B5EF4-FFF2-40B4-BE49-F238E27FC236}">
                <a16:creationId xmlns:a16="http://schemas.microsoft.com/office/drawing/2014/main" id="{59DD7EC8-E78C-F081-B6A4-13C3EB0E224E}"/>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8FD58CCF-ED67-A75E-D989-99EE4D700CD3}"/>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 Placeholder 15">
            <a:extLst>
              <a:ext uri="{FF2B5EF4-FFF2-40B4-BE49-F238E27FC236}">
                <a16:creationId xmlns:a16="http://schemas.microsoft.com/office/drawing/2014/main" id="{90EF8D6D-BBC0-1EC8-11D0-0D9E0B84D337}"/>
              </a:ext>
            </a:extLst>
          </p:cNvPr>
          <p:cNvSpPr>
            <a:spLocks noGrp="1"/>
          </p:cNvSpPr>
          <p:nvPr>
            <p:ph type="body" sz="quarter" idx="16"/>
          </p:nvPr>
        </p:nvSpPr>
        <p:spPr>
          <a:xfrm>
            <a:off x="647531" y="1832098"/>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59183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 Layout No Photo 3 lines">
    <p:spTree>
      <p:nvGrpSpPr>
        <p:cNvPr id="1" name=""/>
        <p:cNvGrpSpPr/>
        <p:nvPr/>
      </p:nvGrpSpPr>
      <p:grpSpPr>
        <a:xfrm>
          <a:off x="0" y="0"/>
          <a:ext cx="0" cy="0"/>
          <a:chOff x="0" y="0"/>
          <a:chExt cx="0" cy="0"/>
        </a:xfrm>
      </p:grpSpPr>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br>
              <a:rPr lang="en-US" dirty="0"/>
            </a:br>
            <a:r>
              <a:rPr lang="en-US" dirty="0"/>
              <a:t>3rd line</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730950"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2437772"/>
            <a:ext cx="3422797" cy="461386"/>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2" name="Text Placeholder 15">
            <a:extLst>
              <a:ext uri="{FF2B5EF4-FFF2-40B4-BE49-F238E27FC236}">
                <a16:creationId xmlns:a16="http://schemas.microsoft.com/office/drawing/2014/main" id="{12D938BB-2501-6E19-103D-5C6DD4F814D3}"/>
              </a:ext>
            </a:extLst>
          </p:cNvPr>
          <p:cNvSpPr>
            <a:spLocks noGrp="1"/>
          </p:cNvSpPr>
          <p:nvPr>
            <p:ph type="body" sz="quarter" idx="16"/>
          </p:nvPr>
        </p:nvSpPr>
        <p:spPr>
          <a:xfrm>
            <a:off x="647532" y="2899158"/>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C4E3E634-6F4A-5FB9-9C01-5B7D9DB7DA9C}"/>
              </a:ext>
            </a:extLst>
          </p:cNvPr>
          <p:cNvSpPr txBox="1">
            <a:spLocks/>
          </p:cNvSpPr>
          <p:nvPr userDrawn="1"/>
        </p:nvSpPr>
        <p:spPr>
          <a:xfrm>
            <a:off x="5212823" y="603505"/>
            <a:ext cx="5020009" cy="45835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500" b="1" kern="1200">
                <a:solidFill>
                  <a:schemeClr val="tx2"/>
                </a:solidFill>
                <a:latin typeface="+mn-lt"/>
                <a:ea typeface="+mj-ea"/>
                <a:cs typeface="+mj-cs"/>
              </a:defRPr>
            </a:lvl1pPr>
          </a:lstStyle>
          <a:p>
            <a:r>
              <a:rPr lang="en-US" sz="2399" dirty="0"/>
              <a:t>Title</a:t>
            </a:r>
          </a:p>
        </p:txBody>
      </p:sp>
      <p:sp>
        <p:nvSpPr>
          <p:cNvPr id="4" name="Text Placeholder 4">
            <a:extLst>
              <a:ext uri="{FF2B5EF4-FFF2-40B4-BE49-F238E27FC236}">
                <a16:creationId xmlns:a16="http://schemas.microsoft.com/office/drawing/2014/main" id="{CC9D64E7-C52F-C940-6434-66F6198B72BC}"/>
              </a:ext>
            </a:extLst>
          </p:cNvPr>
          <p:cNvSpPr txBox="1">
            <a:spLocks/>
          </p:cNvSpPr>
          <p:nvPr userDrawn="1"/>
        </p:nvSpPr>
        <p:spPr>
          <a:xfrm>
            <a:off x="5238585" y="1355902"/>
            <a:ext cx="5016545" cy="3869240"/>
          </a:xfrm>
          <a:prstGeom prst="rect">
            <a:avLst/>
          </a:prstGeom>
        </p:spPr>
        <p:txBody>
          <a:bodyPr vert="horz" lIns="0" tIns="0" rIns="0" bIns="0" rtlCol="0" anchor="t" anchorCtr="0">
            <a:noAutofit/>
          </a:bodyPr>
          <a:lstStyle>
            <a:lvl1pPr marL="234950" indent="-234950" algn="l" defTabSz="914400" rtl="0" eaLnBrk="1" latinLnBrk="0" hangingPunct="1">
              <a:lnSpc>
                <a:spcPct val="90000"/>
              </a:lnSpc>
              <a:spcBef>
                <a:spcPts val="10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1pPr>
            <a:lvl2pPr marL="461963" indent="-227013"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2pPr>
            <a:lvl3pPr marL="688975" indent="-227013"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3pPr>
            <a:lvl4pPr marL="915988" indent="-227013"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4pPr>
            <a:lvl5pPr marL="1143000" indent="-234950" algn="l" defTabSz="914400" rtl="0" eaLnBrk="1" latinLnBrk="0" hangingPunct="1">
              <a:lnSpc>
                <a:spcPct val="90000"/>
              </a:lnSpc>
              <a:spcBef>
                <a:spcPts val="500"/>
              </a:spcBef>
              <a:spcAft>
                <a:spcPts val="2400"/>
              </a:spcAft>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6160" indent="-176160">
              <a:lnSpc>
                <a:spcPct val="110000"/>
              </a:lnSpc>
              <a:spcBef>
                <a:spcPts val="0"/>
              </a:spcBef>
              <a:spcAft>
                <a:spcPts val="800"/>
              </a:spcAft>
            </a:pPr>
            <a:r>
              <a:rPr lang="en-US" sz="1600" dirty="0"/>
              <a:t>Copy</a:t>
            </a:r>
          </a:p>
        </p:txBody>
      </p:sp>
    </p:spTree>
    <p:extLst>
      <p:ext uri="{BB962C8B-B14F-4D97-AF65-F5344CB8AC3E}">
        <p14:creationId xmlns:p14="http://schemas.microsoft.com/office/powerpoint/2010/main" val="3961916990"/>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 Layout No photo 2 lines">
    <p:spTree>
      <p:nvGrpSpPr>
        <p:cNvPr id="1" name=""/>
        <p:cNvGrpSpPr/>
        <p:nvPr/>
      </p:nvGrpSpPr>
      <p:grpSpPr>
        <a:xfrm>
          <a:off x="0" y="0"/>
          <a:ext cx="0" cy="0"/>
          <a:chOff x="0" y="0"/>
          <a:chExt cx="0" cy="0"/>
        </a:xfrm>
      </p:grpSpPr>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24073"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4"/>
            <a:ext cx="3422797" cy="1269450"/>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3" name="Text Placeholder 15">
            <a:extLst>
              <a:ext uri="{FF2B5EF4-FFF2-40B4-BE49-F238E27FC236}">
                <a16:creationId xmlns:a16="http://schemas.microsoft.com/office/drawing/2014/main" id="{6AC8FF68-473D-8920-2678-BA4825D736DB}"/>
              </a:ext>
            </a:extLst>
          </p:cNvPr>
          <p:cNvSpPr>
            <a:spLocks noGrp="1"/>
          </p:cNvSpPr>
          <p:nvPr>
            <p:ph type="body" sz="quarter" idx="16"/>
          </p:nvPr>
        </p:nvSpPr>
        <p:spPr>
          <a:xfrm>
            <a:off x="647532" y="2533398"/>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a:extLst>
              <a:ext uri="{FF2B5EF4-FFF2-40B4-BE49-F238E27FC236}">
                <a16:creationId xmlns:a16="http://schemas.microsoft.com/office/drawing/2014/main" id="{0F63332A-E7B7-D0F7-DBF9-5F0E8566D29A}"/>
              </a:ext>
            </a:extLst>
          </p:cNvPr>
          <p:cNvSpPr>
            <a:spLocks noGrp="1"/>
          </p:cNvSpPr>
          <p:nvPr>
            <p:ph type="body" sz="quarter" idx="17" hasCustomPrompt="1"/>
          </p:nvPr>
        </p:nvSpPr>
        <p:spPr>
          <a:xfrm>
            <a:off x="5212559" y="674689"/>
            <a:ext cx="6051561" cy="573087"/>
          </a:xfrm>
        </p:spPr>
        <p:txBody>
          <a:bodyPr/>
          <a:lstStyle>
            <a:lvl1pPr marL="0" indent="0">
              <a:buNone/>
              <a:defRPr sz="2399" b="1">
                <a:solidFill>
                  <a:schemeClr val="tx2"/>
                </a:solidFill>
              </a:defRPr>
            </a:lvl1pPr>
          </a:lstStyle>
          <a:p>
            <a:pPr lvl="0"/>
            <a:r>
              <a:rPr lang="en-US" dirty="0"/>
              <a:t>Title</a:t>
            </a:r>
          </a:p>
        </p:txBody>
      </p:sp>
      <p:sp>
        <p:nvSpPr>
          <p:cNvPr id="15" name="TextBox 14">
            <a:extLst>
              <a:ext uri="{FF2B5EF4-FFF2-40B4-BE49-F238E27FC236}">
                <a16:creationId xmlns:a16="http://schemas.microsoft.com/office/drawing/2014/main" id="{9C623275-1201-7D7C-1D96-65A341E50128}"/>
              </a:ext>
            </a:extLst>
          </p:cNvPr>
          <p:cNvSpPr txBox="1"/>
          <p:nvPr userDrawn="1"/>
        </p:nvSpPr>
        <p:spPr>
          <a:xfrm>
            <a:off x="6228697" y="1030637"/>
            <a:ext cx="0" cy="0"/>
          </a:xfrm>
          <a:prstGeom prst="rect">
            <a:avLst/>
          </a:prstGeom>
        </p:spPr>
        <p:txBody>
          <a:bodyPr vert="horz" wrap="none" lIns="0" tIns="0" rIns="0" bIns="0" rtlCol="0" anchor="ctr">
            <a:noAutofit/>
          </a:bodyPr>
          <a:lstStyle/>
          <a:p>
            <a:pPr algn="l"/>
            <a:endParaRPr lang="en-US" sz="3399" dirty="0"/>
          </a:p>
        </p:txBody>
      </p:sp>
      <p:sp>
        <p:nvSpPr>
          <p:cNvPr id="17" name="Text Placeholder 16">
            <a:extLst>
              <a:ext uri="{FF2B5EF4-FFF2-40B4-BE49-F238E27FC236}">
                <a16:creationId xmlns:a16="http://schemas.microsoft.com/office/drawing/2014/main" id="{15728DAF-E52C-36D0-2B97-3E98D3E63F2C}"/>
              </a:ext>
            </a:extLst>
          </p:cNvPr>
          <p:cNvSpPr>
            <a:spLocks noGrp="1"/>
          </p:cNvSpPr>
          <p:nvPr>
            <p:ph type="body" sz="quarter" idx="18"/>
          </p:nvPr>
        </p:nvSpPr>
        <p:spPr>
          <a:xfrm>
            <a:off x="5212558" y="1390650"/>
            <a:ext cx="6024581" cy="3600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0858403"/>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BE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2440248"/>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CDF0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1344345"/>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EAD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2003686"/>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1/3 Layout With Doodl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9DFED1-E5DB-6B87-F003-1AADD7DE922C}"/>
              </a:ext>
            </a:extLst>
          </p:cNvPr>
          <p:cNvSpPr/>
          <p:nvPr userDrawn="1"/>
        </p:nvSpPr>
        <p:spPr>
          <a:xfrm>
            <a:off x="4267202" y="-1"/>
            <a:ext cx="7921621" cy="6858001"/>
          </a:xfrm>
          <a:prstGeom prst="rect">
            <a:avLst/>
          </a:prstGeom>
          <a:solidFill>
            <a:srgbClr val="FAD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p:cNvSpPr/>
          <p:nvPr/>
        </p:nvSpPr>
        <p:spPr>
          <a:xfrm>
            <a:off x="2" y="-1"/>
            <a:ext cx="4267200" cy="6858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Title 1"/>
          <p:cNvSpPr>
            <a:spLocks noGrp="1"/>
          </p:cNvSpPr>
          <p:nvPr>
            <p:ph type="title" hasCustomPrompt="1"/>
          </p:nvPr>
        </p:nvSpPr>
        <p:spPr>
          <a:xfrm>
            <a:off x="653641" y="571500"/>
            <a:ext cx="3409301" cy="1638300"/>
          </a:xfrm>
        </p:spPr>
        <p:txBody>
          <a:bodyPr lIns="0" tIns="0" rIns="685800" bIns="685800" anchor="t" anchorCtr="0"/>
          <a:lstStyle>
            <a:lvl1pPr>
              <a:lnSpc>
                <a:spcPct val="100000"/>
              </a:lnSpc>
              <a:defRPr sz="3399">
                <a:solidFill>
                  <a:schemeClr val="bg1"/>
                </a:solidFill>
              </a:defRPr>
            </a:lvl1pPr>
          </a:lstStyle>
          <a:p>
            <a:r>
              <a:rPr lang="en-US" dirty="0"/>
              <a:t>Click To Edit 2nd line </a:t>
            </a:r>
          </a:p>
        </p:txBody>
      </p:sp>
      <p:sp>
        <p:nvSpPr>
          <p:cNvPr id="7" name="Footer Placeholder 3">
            <a:extLst>
              <a:ext uri="{FF2B5EF4-FFF2-40B4-BE49-F238E27FC236}">
                <a16:creationId xmlns:a16="http://schemas.microsoft.com/office/drawing/2014/main" id="{8FC9AAD9-9710-1E33-8E51-0E6F4DD81032}"/>
              </a:ext>
            </a:extLst>
          </p:cNvPr>
          <p:cNvSpPr txBox="1">
            <a:spLocks/>
          </p:cNvSpPr>
          <p:nvPr userDrawn="1"/>
        </p:nvSpPr>
        <p:spPr>
          <a:xfrm>
            <a:off x="653641" y="6184901"/>
            <a:ext cx="3416687" cy="521575"/>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rPr>
              <a:t>CareFirst BlueCross BlueShield</a:t>
            </a:r>
          </a:p>
        </p:txBody>
      </p:sp>
      <p:sp>
        <p:nvSpPr>
          <p:cNvPr id="10" name="Slide Number Placeholder 7">
            <a:extLst>
              <a:ext uri="{FF2B5EF4-FFF2-40B4-BE49-F238E27FC236}">
                <a16:creationId xmlns:a16="http://schemas.microsoft.com/office/drawing/2014/main" id="{F9C913E2-D203-5D3F-D5DD-B728D11E3D64}"/>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16420792-1CD8-4517-CF02-27D8EC43082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14" name="Text Placeholder 19">
            <a:extLst>
              <a:ext uri="{FF2B5EF4-FFF2-40B4-BE49-F238E27FC236}">
                <a16:creationId xmlns:a16="http://schemas.microsoft.com/office/drawing/2014/main" id="{71DFF726-55B9-5EA0-C6D4-F74B6D226E5C}"/>
              </a:ext>
            </a:extLst>
          </p:cNvPr>
          <p:cNvSpPr>
            <a:spLocks noGrp="1"/>
          </p:cNvSpPr>
          <p:nvPr>
            <p:ph type="body" sz="quarter" idx="15" hasCustomPrompt="1"/>
          </p:nvPr>
        </p:nvSpPr>
        <p:spPr>
          <a:xfrm>
            <a:off x="640145" y="1950215"/>
            <a:ext cx="3422797" cy="831087"/>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4" name="Picture Placeholder 9">
            <a:extLst>
              <a:ext uri="{FF2B5EF4-FFF2-40B4-BE49-F238E27FC236}">
                <a16:creationId xmlns:a16="http://schemas.microsoft.com/office/drawing/2014/main" id="{E6AB00F9-8140-F292-ABF1-D5FF99AC4581}"/>
              </a:ext>
            </a:extLst>
          </p:cNvPr>
          <p:cNvSpPr>
            <a:spLocks noGrp="1"/>
          </p:cNvSpPr>
          <p:nvPr>
            <p:ph type="pic" sz="quarter" idx="13"/>
          </p:nvPr>
        </p:nvSpPr>
        <p:spPr>
          <a:xfrm>
            <a:off x="4925953" y="647700"/>
            <a:ext cx="6609232" cy="5537200"/>
          </a:xfrm>
          <a:prstGeom prst="roundRect">
            <a:avLst>
              <a:gd name="adj" fmla="val 4528"/>
            </a:avLst>
          </a:prstGeom>
          <a:solidFill>
            <a:schemeClr val="bg1">
              <a:lumMod val="95000"/>
            </a:schemeClr>
          </a:solidFill>
        </p:spPr>
        <p:txBody>
          <a:bodyPr/>
          <a:lstStyle/>
          <a:p>
            <a:endParaRPr lang="en-US" dirty="0"/>
          </a:p>
        </p:txBody>
      </p:sp>
      <p:sp>
        <p:nvSpPr>
          <p:cNvPr id="2" name="Text Placeholder 15">
            <a:extLst>
              <a:ext uri="{FF2B5EF4-FFF2-40B4-BE49-F238E27FC236}">
                <a16:creationId xmlns:a16="http://schemas.microsoft.com/office/drawing/2014/main" id="{40B3615D-8410-A8EE-1C48-D059B272E8D0}"/>
              </a:ext>
            </a:extLst>
          </p:cNvPr>
          <p:cNvSpPr>
            <a:spLocks noGrp="1"/>
          </p:cNvSpPr>
          <p:nvPr>
            <p:ph type="body" sz="quarter" idx="16"/>
          </p:nvPr>
        </p:nvSpPr>
        <p:spPr>
          <a:xfrm>
            <a:off x="647532" y="2514600"/>
            <a:ext cx="3422797" cy="2724402"/>
          </a:xfrm>
        </p:spPr>
        <p:txBody>
          <a:bodyPr anchor="t" anchorCtr="0"/>
          <a:lstStyle>
            <a:lvl1pPr marL="171399" indent="-171399" algn="l">
              <a:lnSpc>
                <a:spcPct val="110000"/>
              </a:lnSpc>
              <a:spcAft>
                <a:spcPts val="1200"/>
              </a:spcAft>
              <a:tabLst/>
              <a:defRPr sz="1600">
                <a:solidFill>
                  <a:schemeClr val="bg1"/>
                </a:solidFill>
              </a:defRPr>
            </a:lvl1pPr>
            <a:lvl2pPr marL="342797" indent="-171399" algn="l">
              <a:lnSpc>
                <a:spcPct val="110000"/>
              </a:lnSpc>
              <a:spcAft>
                <a:spcPts val="1200"/>
              </a:spcAft>
              <a:buClr>
                <a:schemeClr val="accent1"/>
              </a:buClr>
              <a:tabLst/>
              <a:defRPr sz="1600">
                <a:solidFill>
                  <a:schemeClr val="bg1"/>
                </a:solidFill>
              </a:defRPr>
            </a:lvl2pPr>
            <a:lvl3pPr marL="514196" indent="-171399" algn="l">
              <a:lnSpc>
                <a:spcPct val="110000"/>
              </a:lnSpc>
              <a:spcAft>
                <a:spcPts val="1200"/>
              </a:spcAft>
              <a:buClr>
                <a:schemeClr val="accent1"/>
              </a:buClr>
              <a:tabLst/>
              <a:defRPr sz="1600">
                <a:solidFill>
                  <a:schemeClr val="bg1"/>
                </a:solidFill>
              </a:defRPr>
            </a:lvl3pPr>
            <a:lvl4pPr marL="685594" indent="-171399" algn="l">
              <a:lnSpc>
                <a:spcPct val="110000"/>
              </a:lnSpc>
              <a:spcAft>
                <a:spcPts val="1200"/>
              </a:spcAft>
              <a:buClr>
                <a:schemeClr val="accent1"/>
              </a:buClr>
              <a:tabLst/>
              <a:defRPr sz="1600">
                <a:solidFill>
                  <a:schemeClr val="bg1"/>
                </a:solidFill>
              </a:defRPr>
            </a:lvl4pPr>
            <a:lvl5pPr marL="856993" indent="-171399" algn="l">
              <a:lnSpc>
                <a:spcPct val="110000"/>
              </a:lnSpc>
              <a:spcAft>
                <a:spcPts val="1200"/>
              </a:spcAft>
              <a:buClr>
                <a:schemeClr val="accent1"/>
              </a:buClr>
              <a:tabLs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6129561"/>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Waf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95F7-00B0-A25B-D93B-918FBA4D382D}"/>
              </a:ext>
            </a:extLst>
          </p:cNvPr>
          <p:cNvSpPr>
            <a:spLocks noGrp="1"/>
          </p:cNvSpPr>
          <p:nvPr>
            <p:ph type="ctrTitle" hasCustomPrompt="1"/>
          </p:nvPr>
        </p:nvSpPr>
        <p:spPr>
          <a:xfrm>
            <a:off x="644068" y="625998"/>
            <a:ext cx="10897226" cy="458355"/>
          </a:xfrm>
        </p:spPr>
        <p:txBody>
          <a:bodyPr anchor="t" anchorCtr="0">
            <a:noAutofit/>
          </a:bodyPr>
          <a:lstStyle>
            <a:lvl1pPr algn="l">
              <a:defRPr sz="3399">
                <a:solidFill>
                  <a:schemeClr val="tx2"/>
                </a:solidFill>
              </a:defRPr>
            </a:lvl1pPr>
          </a:lstStyle>
          <a:p>
            <a:r>
              <a:rPr lang="en-US" dirty="0"/>
              <a:t>Insert text</a:t>
            </a:r>
          </a:p>
        </p:txBody>
      </p:sp>
      <p:sp>
        <p:nvSpPr>
          <p:cNvPr id="6" name="Text Placeholder 19">
            <a:extLst>
              <a:ext uri="{FF2B5EF4-FFF2-40B4-BE49-F238E27FC236}">
                <a16:creationId xmlns:a16="http://schemas.microsoft.com/office/drawing/2014/main" id="{B01B32C2-448E-3DB7-0D75-03B77B83E197}"/>
              </a:ext>
            </a:extLst>
          </p:cNvPr>
          <p:cNvSpPr>
            <a:spLocks noGrp="1"/>
          </p:cNvSpPr>
          <p:nvPr>
            <p:ph type="body" sz="quarter" idx="15" hasCustomPrompt="1"/>
          </p:nvPr>
        </p:nvSpPr>
        <p:spPr>
          <a:xfrm>
            <a:off x="640144" y="1373744"/>
            <a:ext cx="10887654" cy="458354"/>
          </a:xfrm>
        </p:spPr>
        <p:txBody>
          <a:bodyPr/>
          <a:lstStyle>
            <a:lvl1pPr marL="0" indent="0">
              <a:lnSpc>
                <a:spcPct val="100000"/>
              </a:lnSpc>
              <a:buFontTx/>
              <a:buNone/>
              <a:defRPr sz="1999" b="1">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dirty="0"/>
              <a:t>Click to insert subhead</a:t>
            </a:r>
          </a:p>
          <a:p>
            <a:pPr lvl="0"/>
            <a:r>
              <a:rPr lang="en-US" dirty="0"/>
              <a:t> </a:t>
            </a:r>
          </a:p>
        </p:txBody>
      </p:sp>
      <p:sp>
        <p:nvSpPr>
          <p:cNvPr id="8" name="Footer Placeholder 3">
            <a:extLst>
              <a:ext uri="{FF2B5EF4-FFF2-40B4-BE49-F238E27FC236}">
                <a16:creationId xmlns:a16="http://schemas.microsoft.com/office/drawing/2014/main" id="{92C8AC8B-205E-7E72-A62A-185EFF5BDD5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Slide Number Placeholder 7">
            <a:extLst>
              <a:ext uri="{FF2B5EF4-FFF2-40B4-BE49-F238E27FC236}">
                <a16:creationId xmlns:a16="http://schemas.microsoft.com/office/drawing/2014/main" id="{59DD7EC8-E78C-F081-B6A4-13C3EB0E224E}"/>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
        <p:nvSpPr>
          <p:cNvPr id="12" name="TextBox 11">
            <a:extLst>
              <a:ext uri="{FF2B5EF4-FFF2-40B4-BE49-F238E27FC236}">
                <a16:creationId xmlns:a16="http://schemas.microsoft.com/office/drawing/2014/main" id="{8FD58CCF-ED67-A75E-D989-99EE4D700CD3}"/>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 Placeholder 15">
            <a:extLst>
              <a:ext uri="{FF2B5EF4-FFF2-40B4-BE49-F238E27FC236}">
                <a16:creationId xmlns:a16="http://schemas.microsoft.com/office/drawing/2014/main" id="{63403193-5E98-C5EA-CD02-9E167D75E4C0}"/>
              </a:ext>
            </a:extLst>
          </p:cNvPr>
          <p:cNvSpPr>
            <a:spLocks noGrp="1"/>
          </p:cNvSpPr>
          <p:nvPr>
            <p:ph type="body" sz="quarter" idx="16"/>
          </p:nvPr>
        </p:nvSpPr>
        <p:spPr>
          <a:xfrm>
            <a:off x="647531" y="1871972"/>
            <a:ext cx="5016545" cy="3869240"/>
          </a:xfrm>
        </p:spPr>
        <p:txBody>
          <a:bodyPr anchor="t" anchorCtr="0"/>
          <a:lstStyle>
            <a:lvl1pPr marL="171399" indent="-171399" algn="l">
              <a:lnSpc>
                <a:spcPct val="110000"/>
              </a:lnSpc>
              <a:spcAft>
                <a:spcPts val="1200"/>
              </a:spcAft>
              <a:tabLst/>
              <a:defRPr sz="1600">
                <a:solidFill>
                  <a:schemeClr val="tx1"/>
                </a:solidFill>
              </a:defRPr>
            </a:lvl1pPr>
            <a:lvl2pPr marL="342797" indent="-171399" algn="l">
              <a:lnSpc>
                <a:spcPct val="110000"/>
              </a:lnSpc>
              <a:spcAft>
                <a:spcPts val="1200"/>
              </a:spcAft>
              <a:buClr>
                <a:schemeClr val="accent1"/>
              </a:buClr>
              <a:tabLst/>
              <a:defRPr sz="1600">
                <a:solidFill>
                  <a:schemeClr val="tx1"/>
                </a:solidFill>
              </a:defRPr>
            </a:lvl2pPr>
            <a:lvl3pPr marL="514196" indent="-171399" algn="l">
              <a:lnSpc>
                <a:spcPct val="110000"/>
              </a:lnSpc>
              <a:spcAft>
                <a:spcPts val="1200"/>
              </a:spcAft>
              <a:buClr>
                <a:schemeClr val="accent1"/>
              </a:buClr>
              <a:tabLst/>
              <a:defRPr sz="1600">
                <a:solidFill>
                  <a:schemeClr val="tx1"/>
                </a:solidFill>
              </a:defRPr>
            </a:lvl3pPr>
            <a:lvl4pPr marL="685594" indent="-171399" algn="l">
              <a:lnSpc>
                <a:spcPct val="110000"/>
              </a:lnSpc>
              <a:spcAft>
                <a:spcPts val="1200"/>
              </a:spcAft>
              <a:buClr>
                <a:schemeClr val="accent1"/>
              </a:buClr>
              <a:tabLst/>
              <a:defRPr sz="1600">
                <a:solidFill>
                  <a:schemeClr val="tx1"/>
                </a:solidFill>
              </a:defRPr>
            </a:lvl4pPr>
            <a:lvl5pPr marL="856993" indent="-171399" algn="l">
              <a:lnSpc>
                <a:spcPct val="110000"/>
              </a:lnSpc>
              <a:spcAft>
                <a:spcPts val="1200"/>
              </a:spcAft>
              <a:buClr>
                <a:schemeClr val="accent1"/>
              </a:buClr>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05733304"/>
      </p:ext>
    </p:extLst>
  </p:cSld>
  <p:clrMapOvr>
    <a:masterClrMapping/>
  </p:clrMapOvr>
  <p:extLst>
    <p:ext uri="{DCECCB84-F9BA-43D5-87BE-67443E8EF086}">
      <p15:sldGuideLst xmlns:p15="http://schemas.microsoft.com/office/powerpoint/2012/main">
        <p15:guide id="1" orient="horz" pos="1320">
          <p15:clr>
            <a:srgbClr val="9FCC3B"/>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428D1A4-4E0A-4413-BB3D-D824CC72C098}"/>
              </a:ext>
            </a:extLst>
          </p:cNvPr>
          <p:cNvSpPr txBox="1"/>
          <p:nvPr userDrawn="1"/>
        </p:nvSpPr>
        <p:spPr>
          <a:xfrm>
            <a:off x="8118601" y="6485655"/>
            <a:ext cx="2973625"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8" name="Footer Placeholder 7">
            <a:extLst>
              <a:ext uri="{FF2B5EF4-FFF2-40B4-BE49-F238E27FC236}">
                <a16:creationId xmlns:a16="http://schemas.microsoft.com/office/drawing/2014/main" id="{46507407-EB38-1E87-4A0A-DFA15D59EFC7}"/>
              </a:ext>
            </a:extLst>
          </p:cNvPr>
          <p:cNvSpPr>
            <a:spLocks noGrp="1"/>
          </p:cNvSpPr>
          <p:nvPr>
            <p:ph type="ftr" sz="quarter" idx="11"/>
          </p:nvPr>
        </p:nvSpPr>
        <p:spPr>
          <a:xfrm>
            <a:off x="647531" y="6439058"/>
            <a:ext cx="7541042" cy="365125"/>
          </a:xfrm>
          <a:prstGeom prst="rect">
            <a:avLst/>
          </a:prstGeom>
        </p:spPr>
        <p:txBody>
          <a:bodyPr/>
          <a:lstStyle/>
          <a:p>
            <a:r>
              <a:rPr lang="en-US" dirty="0"/>
              <a:t>CareFirst BlueCross BlueShield</a:t>
            </a:r>
          </a:p>
        </p:txBody>
      </p:sp>
      <p:sp>
        <p:nvSpPr>
          <p:cNvPr id="11" name="Slide Number Placeholder 10">
            <a:extLst>
              <a:ext uri="{FF2B5EF4-FFF2-40B4-BE49-F238E27FC236}">
                <a16:creationId xmlns:a16="http://schemas.microsoft.com/office/drawing/2014/main" id="{8BA050FB-F571-42B4-EF8A-D1D7AB816AAE}"/>
              </a:ext>
            </a:extLst>
          </p:cNvPr>
          <p:cNvSpPr>
            <a:spLocks noGrp="1"/>
          </p:cNvSpPr>
          <p:nvPr>
            <p:ph type="sldNum" sz="quarter" idx="12"/>
          </p:nvPr>
        </p:nvSpPr>
        <p:spPr>
          <a:xfrm>
            <a:off x="11092227" y="6429496"/>
            <a:ext cx="442958" cy="365125"/>
          </a:xfrm>
          <a:prstGeom prst="rect">
            <a:avLst/>
          </a:prstGeom>
        </p:spPr>
        <p:txBody>
          <a:body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829854882"/>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CC945747-4A1C-D69F-B9F7-8ED7EDA2276B}"/>
              </a:ext>
            </a:extLst>
          </p:cNvPr>
          <p:cNvSpPr txBox="1">
            <a:spLocks noChangeArrowheads="1"/>
          </p:cNvSpPr>
          <p:nvPr userDrawn="1"/>
        </p:nvSpPr>
        <p:spPr bwMode="auto">
          <a:xfrm>
            <a:off x="653641" y="2933040"/>
            <a:ext cx="3013433" cy="9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dirty="0">
                <a:solidFill>
                  <a:schemeClr val="tx2"/>
                </a:solidFill>
                <a:latin typeface="Open Sans Semibold" panose="020B0606030504020204" pitchFamily="34" charset="0"/>
              </a:rPr>
              <a:t>Agenda</a:t>
            </a:r>
          </a:p>
        </p:txBody>
      </p:sp>
      <p:sp>
        <p:nvSpPr>
          <p:cNvPr id="6" name="Text Placeholder 4"/>
          <p:cNvSpPr>
            <a:spLocks noGrp="1"/>
          </p:cNvSpPr>
          <p:nvPr userDrawn="1">
            <p:ph type="body" sz="quarter" idx="14"/>
          </p:nvPr>
        </p:nvSpPr>
        <p:spPr>
          <a:xfrm>
            <a:off x="4266089" y="609600"/>
            <a:ext cx="7313295" cy="5600700"/>
          </a:xfrm>
          <a:prstGeom prst="roundRect">
            <a:avLst>
              <a:gd name="adj" fmla="val 2816"/>
            </a:avLst>
          </a:prstGeom>
          <a:solidFill>
            <a:schemeClr val="tx2"/>
          </a:solidFill>
        </p:spPr>
        <p:txBody>
          <a:bodyPr lIns="612648" tIns="612648" rIns="612648" bIns="612648" spcCol="612648" anchor="ctr"/>
          <a:lstStyle>
            <a:lvl1pPr marL="457063" indent="-457063">
              <a:lnSpc>
                <a:spcPct val="150000"/>
              </a:lnSpc>
              <a:buClr>
                <a:schemeClr val="bg2"/>
              </a:buClr>
              <a:buSzPct val="100000"/>
              <a:buFont typeface="+mj-lt"/>
              <a:buAutoNum type="arabicPeriod"/>
              <a:defRPr sz="1999">
                <a:solidFill>
                  <a:schemeClr val="bg1"/>
                </a:solidFill>
              </a:defRPr>
            </a:lvl1pPr>
            <a:lvl2pPr marL="856993" indent="-399930">
              <a:buFont typeface="+mj-lt"/>
              <a:buAutoNum type="romanUcPeriod"/>
              <a:defRPr/>
            </a:lvl2pPr>
            <a:lvl3pPr marL="1314056" indent="-399930">
              <a:buFont typeface="+mj-lt"/>
              <a:buAutoNum type="romanUcPeriod"/>
              <a:defRPr/>
            </a:lvl3pPr>
            <a:lvl4pPr marL="1771119" indent="-399930">
              <a:buFont typeface="+mj-lt"/>
              <a:buAutoNum type="romanUcPeriod"/>
              <a:defRPr/>
            </a:lvl4pPr>
            <a:lvl5pPr marL="2228181" indent="-399930">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3">
            <a:extLst>
              <a:ext uri="{FF2B5EF4-FFF2-40B4-BE49-F238E27FC236}">
                <a16:creationId xmlns:a16="http://schemas.microsoft.com/office/drawing/2014/main" id="{47CCA445-7B02-D21E-853C-2225D0120AC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TextBox 8">
            <a:extLst>
              <a:ext uri="{FF2B5EF4-FFF2-40B4-BE49-F238E27FC236}">
                <a16:creationId xmlns:a16="http://schemas.microsoft.com/office/drawing/2014/main" id="{610F45C4-C75A-3F6A-3D38-4D14D289554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7" name="Slide Number Placeholder 7">
            <a:extLst>
              <a:ext uri="{FF2B5EF4-FFF2-40B4-BE49-F238E27FC236}">
                <a16:creationId xmlns:a16="http://schemas.microsoft.com/office/drawing/2014/main" id="{4665A081-32D2-343F-5517-F59AC87DAE1D}"/>
              </a:ext>
            </a:extLst>
          </p:cNvPr>
          <p:cNvSpPr>
            <a:spLocks noGrp="1"/>
          </p:cNvSpPr>
          <p:nvPr userDrawn="1">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590401956"/>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B4FE52E5-8B99-53B1-3531-DD8A96E10D32}"/>
              </a:ext>
            </a:extLst>
          </p:cNvPr>
          <p:cNvSpPr txBox="1">
            <a:spLocks/>
          </p:cNvSpPr>
          <p:nvPr/>
        </p:nvSpPr>
        <p:spPr>
          <a:xfrm>
            <a:off x="1528366" y="6459539"/>
            <a:ext cx="9143205" cy="274637"/>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Condensed Regular"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Condensed Regular"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Condensed Regular"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00000"/>
              </a:lnSpc>
              <a:spcBef>
                <a:spcPts val="0"/>
              </a:spcBef>
              <a:spcAft>
                <a:spcPts val="1500"/>
              </a:spcAft>
              <a:buClr>
                <a:schemeClr val="accent4"/>
              </a:buClr>
              <a:buFont typeface="Arial" panose="020B0604020202020204" pitchFamily="34" charset="0"/>
              <a:buNone/>
              <a:defRPr/>
            </a:pPr>
            <a:r>
              <a:rPr lang="en-US" sz="600" dirty="0">
                <a:latin typeface="Open Sans" charset="0"/>
                <a:ea typeface="Open Sans" charset="0"/>
                <a:cs typeface="Open Sans" charset="0"/>
              </a:rPr>
              <a:t>CareFirst BlueCross BlueShield is the shared business name of CareFirst of Maryland, Inc. and Group Hospitalization and Medical Services, Inc., which are independent licensees of the Blue Cross and Blue Shield Association. </a:t>
            </a:r>
            <a:br>
              <a:rPr lang="en-US" sz="600" dirty="0">
                <a:latin typeface="Open Sans" charset="0"/>
                <a:ea typeface="Open Sans" charset="0"/>
                <a:cs typeface="Open Sans" charset="0"/>
              </a:rPr>
            </a:br>
            <a:r>
              <a:rPr lang="en-US" sz="600" dirty="0">
                <a:latin typeface="Open Sans" charset="0"/>
                <a:ea typeface="Open Sans" charset="0"/>
                <a:cs typeface="Open Sans" charset="0"/>
              </a:rPr>
              <a:t>BLUE CROSS</a:t>
            </a:r>
            <a:r>
              <a:rPr lang="en-US" sz="600" baseline="30000" dirty="0">
                <a:latin typeface="Open Sans" charset="0"/>
                <a:ea typeface="Open Sans" charset="0"/>
                <a:cs typeface="Open Sans" charset="0"/>
              </a:rPr>
              <a:t>®</a:t>
            </a:r>
            <a:r>
              <a:rPr lang="en-US" sz="600" dirty="0">
                <a:latin typeface="Open Sans" charset="0"/>
                <a:ea typeface="Open Sans" charset="0"/>
                <a:cs typeface="Open Sans" charset="0"/>
              </a:rPr>
              <a:t>, BLUE SHIELD</a:t>
            </a:r>
            <a:r>
              <a:rPr lang="en-US" sz="600" baseline="30000" dirty="0">
                <a:latin typeface="Open Sans" charset="0"/>
                <a:ea typeface="Open Sans" charset="0"/>
                <a:cs typeface="Open Sans" charset="0"/>
              </a:rPr>
              <a:t>®</a:t>
            </a:r>
            <a:r>
              <a:rPr lang="en-US" sz="600" dirty="0">
                <a:latin typeface="Open Sans" charset="0"/>
                <a:ea typeface="Open Sans" charset="0"/>
                <a:cs typeface="Open Sans" charset="0"/>
              </a:rPr>
              <a:t> and the Cross and Shield Symbols are registered service marks of the Blue Cross and Blue Shield Association, an association of independent Blue Cross and Blue Shield Plans.</a:t>
            </a:r>
          </a:p>
        </p:txBody>
      </p:sp>
      <p:pic>
        <p:nvPicPr>
          <p:cNvPr id="3" name="Picture 4" descr="A black background with a black square&#10;&#10;Description automatically generated with medium confidence">
            <a:extLst>
              <a:ext uri="{FF2B5EF4-FFF2-40B4-BE49-F238E27FC236}">
                <a16:creationId xmlns:a16="http://schemas.microsoft.com/office/drawing/2014/main" id="{029EC3EF-97A6-3641-AB57-2E246683052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34293" y="5589588"/>
            <a:ext cx="2920239"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6"/>
          <p:cNvSpPr>
            <a:spLocks noGrp="1"/>
          </p:cNvSpPr>
          <p:nvPr>
            <p:ph type="title"/>
          </p:nvPr>
        </p:nvSpPr>
        <p:spPr>
          <a:xfrm>
            <a:off x="609441" y="1410592"/>
            <a:ext cx="10969943" cy="1901952"/>
          </a:xfrm>
        </p:spPr>
        <p:txBody>
          <a:bodyPr bIns="274320" anchor="b"/>
          <a:lstStyle>
            <a:lvl1pPr algn="ctr">
              <a:lnSpc>
                <a:spcPct val="100000"/>
              </a:lnSpc>
              <a:defRPr sz="5398" cap="none" spc="0" baseline="0">
                <a:solidFill>
                  <a:schemeClr val="tx2"/>
                </a:solidFill>
              </a:defRPr>
            </a:lvl1pPr>
          </a:lstStyle>
          <a:p>
            <a:r>
              <a:rPr lang="en-US" dirty="0"/>
              <a:t>Click to edit Master title style</a:t>
            </a:r>
          </a:p>
        </p:txBody>
      </p:sp>
      <p:sp>
        <p:nvSpPr>
          <p:cNvPr id="8" name="Text Placeholder 18"/>
          <p:cNvSpPr>
            <a:spLocks noGrp="1"/>
          </p:cNvSpPr>
          <p:nvPr>
            <p:ph type="body" sz="quarter" idx="13"/>
          </p:nvPr>
        </p:nvSpPr>
        <p:spPr>
          <a:xfrm>
            <a:off x="609442" y="3312545"/>
            <a:ext cx="10969942" cy="833541"/>
          </a:xfrm>
        </p:spPr>
        <p:txBody>
          <a:bodyPr/>
          <a:lstStyle>
            <a:lvl1pPr marL="0" indent="0" algn="ctr">
              <a:buFontTx/>
              <a:buNone/>
              <a:defRPr sz="2199" i="0" baseline="0">
                <a:solidFill>
                  <a:schemeClr val="accent1"/>
                </a:solidFill>
                <a:latin typeface="+mj-lt"/>
                <a:ea typeface="Open Sans" charset="0"/>
                <a:cs typeface="Open Sans" charset="0"/>
              </a:defRPr>
            </a:lvl1pPr>
            <a:lvl2pPr marL="243676" indent="0">
              <a:buFontTx/>
              <a:buNone/>
              <a:defRPr sz="3198" i="1">
                <a:solidFill>
                  <a:schemeClr val="bg1"/>
                </a:solidFill>
              </a:defRPr>
            </a:lvl2pPr>
            <a:lvl3pPr marL="487351" indent="0">
              <a:buFontTx/>
              <a:buNone/>
              <a:defRPr sz="3198" i="1">
                <a:solidFill>
                  <a:schemeClr val="bg1"/>
                </a:solidFill>
              </a:defRPr>
            </a:lvl3pPr>
            <a:lvl4pPr marL="731027" indent="0">
              <a:buFontTx/>
              <a:buNone/>
              <a:defRPr sz="3198" i="1">
                <a:solidFill>
                  <a:schemeClr val="bg1"/>
                </a:solidFill>
              </a:defRPr>
            </a:lvl4pPr>
            <a:lvl5pPr marL="974703" indent="0">
              <a:buFontTx/>
              <a:buNone/>
              <a:defRPr sz="3198" i="1">
                <a:solidFill>
                  <a:schemeClr val="bg1"/>
                </a:solidFill>
              </a:defRPr>
            </a:lvl5pPr>
          </a:lstStyle>
          <a:p>
            <a:pPr lvl="0"/>
            <a:r>
              <a:rPr lang="en-US"/>
              <a:t>Click to edit Master text styles</a:t>
            </a:r>
          </a:p>
        </p:txBody>
      </p:sp>
      <p:sp>
        <p:nvSpPr>
          <p:cNvPr id="9" name="Text Placeholder 20"/>
          <p:cNvSpPr>
            <a:spLocks noGrp="1"/>
          </p:cNvSpPr>
          <p:nvPr>
            <p:ph type="body" sz="quarter" idx="14"/>
          </p:nvPr>
        </p:nvSpPr>
        <p:spPr>
          <a:xfrm>
            <a:off x="3811431" y="4172690"/>
            <a:ext cx="4565962" cy="274320"/>
          </a:xfrm>
        </p:spPr>
        <p:txBody>
          <a:bodyPr tIns="91440" anchor="b"/>
          <a:lstStyle>
            <a:lvl1pPr marL="0" indent="0" algn="ctr">
              <a:buFontTx/>
              <a:buNone/>
              <a:defRPr sz="1600" cap="none" baseline="0">
                <a:solidFill>
                  <a:schemeClr val="tx1"/>
                </a:solidFill>
                <a:latin typeface="Open Sans" charset="0"/>
                <a:ea typeface="Open Sans" charset="0"/>
                <a:cs typeface="Open Sans" charset="0"/>
              </a:defRPr>
            </a:lvl1pPr>
          </a:lstStyle>
          <a:p>
            <a:pPr lvl="0"/>
            <a:r>
              <a:rPr lang="en-US"/>
              <a:t>Click to edit Master text styles</a:t>
            </a:r>
          </a:p>
        </p:txBody>
      </p:sp>
    </p:spTree>
    <p:extLst>
      <p:ext uri="{BB962C8B-B14F-4D97-AF65-F5344CB8AC3E}">
        <p14:creationId xmlns:p14="http://schemas.microsoft.com/office/powerpoint/2010/main" val="31038786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365652BA-9E91-CFEC-9F5A-FED85BF08087}"/>
              </a:ext>
            </a:extLst>
          </p:cNvPr>
          <p:cNvGrpSpPr>
            <a:grpSpLocks/>
          </p:cNvGrpSpPr>
          <p:nvPr userDrawn="1"/>
        </p:nvGrpSpPr>
        <p:grpSpPr bwMode="auto">
          <a:xfrm>
            <a:off x="609441" y="2312989"/>
            <a:ext cx="3040858" cy="2205037"/>
            <a:chOff x="602742" y="2013281"/>
            <a:chExt cx="3041191" cy="2205701"/>
          </a:xfrm>
        </p:grpSpPr>
        <p:cxnSp>
          <p:nvCxnSpPr>
            <p:cNvPr id="3" name="Straight Connector 2">
              <a:extLst>
                <a:ext uri="{FF2B5EF4-FFF2-40B4-BE49-F238E27FC236}">
                  <a16:creationId xmlns:a16="http://schemas.microsoft.com/office/drawing/2014/main" id="{CFBDD391-2F6B-BF33-6047-A0F3083DAFA4}"/>
                </a:ext>
              </a:extLst>
            </p:cNvPr>
            <p:cNvCxnSpPr>
              <a:cxnSpLocks/>
            </p:cNvCxnSpPr>
            <p:nvPr userDrawn="1"/>
          </p:nvCxnSpPr>
          <p:spPr>
            <a:xfrm>
              <a:off x="602742" y="2991475"/>
              <a:ext cx="304119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6">
              <a:extLst>
                <a:ext uri="{FF2B5EF4-FFF2-40B4-BE49-F238E27FC236}">
                  <a16:creationId xmlns:a16="http://schemas.microsoft.com/office/drawing/2014/main" id="{CC945747-4A1C-D69F-B9F7-8ED7EDA2276B}"/>
                </a:ext>
              </a:extLst>
            </p:cNvPr>
            <p:cNvSpPr txBox="1">
              <a:spLocks noChangeArrowheads="1"/>
            </p:cNvSpPr>
            <p:nvPr userDrawn="1"/>
          </p:nvSpPr>
          <p:spPr bwMode="auto">
            <a:xfrm>
              <a:off x="616456" y="3264875"/>
              <a:ext cx="30137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a:solidFill>
                    <a:schemeClr val="tx2"/>
                  </a:solidFill>
                  <a:latin typeface="Open Sans Semibold" panose="020B0606030504020204" pitchFamily="34" charset="0"/>
                </a:rPr>
                <a:t>Agenda</a:t>
              </a:r>
            </a:p>
          </p:txBody>
        </p:sp>
        <p:pic>
          <p:nvPicPr>
            <p:cNvPr id="5" name="Picture 7" descr="A black background with a black square&#10;&#10;Description automatically generated with medium confidence">
              <a:extLst>
                <a:ext uri="{FF2B5EF4-FFF2-40B4-BE49-F238E27FC236}">
                  <a16:creationId xmlns:a16="http://schemas.microsoft.com/office/drawing/2014/main" id="{221A67BC-AB1D-1732-BB1C-4F856BD0D66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2742" y="2013281"/>
              <a:ext cx="3041191" cy="586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ext Placeholder 4"/>
          <p:cNvSpPr>
            <a:spLocks noGrp="1"/>
          </p:cNvSpPr>
          <p:nvPr>
            <p:ph type="body" sz="quarter" idx="14"/>
          </p:nvPr>
        </p:nvSpPr>
        <p:spPr>
          <a:xfrm>
            <a:off x="4266089" y="609600"/>
            <a:ext cx="7313295" cy="5600700"/>
          </a:xfrm>
          <a:prstGeom prst="roundRect">
            <a:avLst>
              <a:gd name="adj" fmla="val 2816"/>
            </a:avLst>
          </a:prstGeom>
          <a:solidFill>
            <a:schemeClr val="tx2"/>
          </a:solidFill>
        </p:spPr>
        <p:txBody>
          <a:bodyPr lIns="612648" tIns="612648" rIns="612648" bIns="612648" spcCol="612648" anchor="ctr"/>
          <a:lstStyle>
            <a:lvl1pPr marL="457063" indent="-457063">
              <a:lnSpc>
                <a:spcPct val="150000"/>
              </a:lnSpc>
              <a:buClr>
                <a:schemeClr val="bg2"/>
              </a:buClr>
              <a:buSzPct val="100000"/>
              <a:buFont typeface="+mj-lt"/>
              <a:buAutoNum type="arabicPeriod"/>
              <a:defRPr sz="1999">
                <a:solidFill>
                  <a:schemeClr val="bg1"/>
                </a:solidFill>
              </a:defRPr>
            </a:lvl1pPr>
            <a:lvl2pPr marL="856993" indent="-399930">
              <a:buFont typeface="+mj-lt"/>
              <a:buAutoNum type="romanUcPeriod"/>
              <a:defRPr/>
            </a:lvl2pPr>
            <a:lvl3pPr marL="1314056" indent="-399930">
              <a:buFont typeface="+mj-lt"/>
              <a:buAutoNum type="romanUcPeriod"/>
              <a:defRPr/>
            </a:lvl3pPr>
            <a:lvl4pPr marL="1771119" indent="-399930">
              <a:buFont typeface="+mj-lt"/>
              <a:buAutoNum type="romanUcPeriod"/>
              <a:defRPr/>
            </a:lvl4pPr>
            <a:lvl5pPr marL="2228181" indent="-399930">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3">
            <a:extLst>
              <a:ext uri="{FF2B5EF4-FFF2-40B4-BE49-F238E27FC236}">
                <a16:creationId xmlns:a16="http://schemas.microsoft.com/office/drawing/2014/main" id="{21F70117-0F00-0007-4792-948F5B5D2F71}"/>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9" name="TextBox 8">
            <a:extLst>
              <a:ext uri="{FF2B5EF4-FFF2-40B4-BE49-F238E27FC236}">
                <a16:creationId xmlns:a16="http://schemas.microsoft.com/office/drawing/2014/main" id="{6BBB8AE5-26AA-83D2-9C7C-0D040897470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7" name="Slide Number Placeholder 7">
            <a:extLst>
              <a:ext uri="{FF2B5EF4-FFF2-40B4-BE49-F238E27FC236}">
                <a16:creationId xmlns:a16="http://schemas.microsoft.com/office/drawing/2014/main" id="{0D87BD0A-7730-CD31-7CA4-655AE9B20EFD}"/>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3374608128"/>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Title Only—Blue">
    <p:bg>
      <p:bgPr>
        <a:solidFill>
          <a:schemeClr val="bg2"/>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6AFC317-3FAC-F159-E3B2-E52207D23FA8}"/>
              </a:ext>
            </a:extLst>
          </p:cNvPr>
          <p:cNvSpPr/>
          <p:nvPr userDrawn="1"/>
        </p:nvSpPr>
        <p:spPr>
          <a:xfrm>
            <a:off x="609441" y="609600"/>
            <a:ext cx="10969943" cy="5600700"/>
          </a:xfrm>
          <a:prstGeom prst="roundRect">
            <a:avLst>
              <a:gd name="adj" fmla="val 464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dirty="0"/>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FF3807D2-56F8-8238-BDC6-2C28B73521E2}"/>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91834AFF-409F-4A1B-9223-01EB2B0E294E}"/>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671762459"/>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w/ Details—Blue">
    <p:bg>
      <p:bgPr>
        <a:solidFill>
          <a:schemeClr val="bg2"/>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4362038-1348-32FA-0448-92EA232872BF}"/>
              </a:ext>
            </a:extLst>
          </p:cNvPr>
          <p:cNvSpPr/>
          <p:nvPr userDrawn="1"/>
        </p:nvSpPr>
        <p:spPr>
          <a:xfrm>
            <a:off x="609441" y="609600"/>
            <a:ext cx="10969943" cy="5600700"/>
          </a:xfrm>
          <a:prstGeom prst="roundRect">
            <a:avLst>
              <a:gd name="adj" fmla="val 464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chemeClr val="bg2"/>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A55A2F53-7ACB-A837-70BD-1638AECE5360}"/>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DA3EB1A6-01CC-6FE4-0767-C6C43B598CBD}"/>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072943407"/>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Title Only—Purple">
    <p:bg>
      <p:bgPr>
        <a:solidFill>
          <a:srgbClr val="EAD4E8"/>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0301B50-BE22-98D3-CBD4-DBE362CC510C}"/>
              </a:ext>
            </a:extLst>
          </p:cNvPr>
          <p:cNvSpPr/>
          <p:nvPr userDrawn="1"/>
        </p:nvSpPr>
        <p:spPr>
          <a:xfrm>
            <a:off x="609441" y="609600"/>
            <a:ext cx="10969943" cy="5600700"/>
          </a:xfrm>
          <a:prstGeom prst="roundRect">
            <a:avLst>
              <a:gd name="adj" fmla="val 4642"/>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9322B2D9-B690-449A-A378-F41CE3ED3E24}"/>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F83CDF53-CFC6-325A-9884-8549EFF33EE2}"/>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3" name="TextBox 2">
            <a:extLst>
              <a:ext uri="{FF2B5EF4-FFF2-40B4-BE49-F238E27FC236}">
                <a16:creationId xmlns:a16="http://schemas.microsoft.com/office/drawing/2014/main" id="{56DBCFF1-0909-18DE-048B-24B29A6A292D}"/>
              </a:ext>
            </a:extLst>
          </p:cNvPr>
          <p:cNvSpPr txBox="1"/>
          <p:nvPr userDrawn="1"/>
        </p:nvSpPr>
        <p:spPr>
          <a:xfrm>
            <a:off x="332422" y="2231648"/>
            <a:ext cx="0" cy="0"/>
          </a:xfrm>
          <a:prstGeom prst="rect">
            <a:avLst/>
          </a:prstGeom>
        </p:spPr>
        <p:txBody>
          <a:bodyPr vert="horz" wrap="none" lIns="0" tIns="0" rIns="0" bIns="0" rtlCol="0" anchor="ctr">
            <a:noAutofit/>
          </a:bodyPr>
          <a:lstStyle/>
          <a:p>
            <a:pPr algn="l"/>
            <a:endParaRPr lang="en-US" sz="3399" dirty="0"/>
          </a:p>
        </p:txBody>
      </p:sp>
    </p:spTree>
    <p:extLst>
      <p:ext uri="{BB962C8B-B14F-4D97-AF65-F5344CB8AC3E}">
        <p14:creationId xmlns:p14="http://schemas.microsoft.com/office/powerpoint/2010/main" val="417714471"/>
      </p:ext>
    </p:extLst>
  </p:cSld>
  <p:clrMapOvr>
    <a:masterClrMapping/>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ivider w/ Details—Purple">
    <p:bg>
      <p:bgPr>
        <a:solidFill>
          <a:srgbClr val="E9D3E8"/>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F7E8E80-22F7-40F7-4C05-1ABD7FD43D70}"/>
              </a:ext>
            </a:extLst>
          </p:cNvPr>
          <p:cNvSpPr/>
          <p:nvPr userDrawn="1"/>
        </p:nvSpPr>
        <p:spPr>
          <a:xfrm>
            <a:off x="609441" y="609600"/>
            <a:ext cx="10969943" cy="5600700"/>
          </a:xfrm>
          <a:prstGeom prst="roundRect">
            <a:avLst>
              <a:gd name="adj" fmla="val 4642"/>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chemeClr val="accent5"/>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93A50634-D33F-8EE1-FEFC-074890BA0E04}"/>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C1175E4B-336A-E139-8AEE-16BA93813922}"/>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623669594"/>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 Title Only—Green">
    <p:bg>
      <p:bgPr>
        <a:solidFill>
          <a:srgbClr val="CDF0EC"/>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9F54074-68D5-0560-4247-5D2933589A93}"/>
              </a:ext>
            </a:extLst>
          </p:cNvPr>
          <p:cNvSpPr/>
          <p:nvPr userDrawn="1"/>
        </p:nvSpPr>
        <p:spPr>
          <a:xfrm>
            <a:off x="609441" y="609600"/>
            <a:ext cx="10969943" cy="5600700"/>
          </a:xfrm>
          <a:prstGeom prst="roundRect">
            <a:avLst>
              <a:gd name="adj" fmla="val 4642"/>
            </a:avLst>
          </a:prstGeom>
          <a:solidFill>
            <a:srgbClr val="0D3E3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BA7668A6-8A76-E8D5-DB90-EB763A815436}"/>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EEC1D940-A742-63DF-651C-DD42C5D675EE}"/>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599163759"/>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ivider w/ Details—Green">
    <p:bg>
      <p:bgPr>
        <a:solidFill>
          <a:srgbClr val="CDF0EC"/>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6494CD3-47D5-A7FF-30DA-26A08A04ACA7}"/>
              </a:ext>
            </a:extLst>
          </p:cNvPr>
          <p:cNvSpPr/>
          <p:nvPr userDrawn="1"/>
        </p:nvSpPr>
        <p:spPr>
          <a:xfrm>
            <a:off x="609441" y="609600"/>
            <a:ext cx="10969943" cy="5600700"/>
          </a:xfrm>
          <a:prstGeom prst="roundRect">
            <a:avLst>
              <a:gd name="adj" fmla="val 4642"/>
            </a:avLst>
          </a:prstGeom>
          <a:solidFill>
            <a:srgbClr val="0D3E3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rgbClr val="CDF0EC"/>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398DFCE6-7BFA-0BFC-628C-EDCA1C5FA3BF}"/>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66E9C9F6-6B06-280F-B895-09EF3A15BD2C}"/>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104352227"/>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Title Only—Orange">
    <p:bg>
      <p:bgPr>
        <a:solidFill>
          <a:srgbClr val="FADFC8">
            <a:alpha val="82352"/>
          </a:srgbClr>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436CEF2-8BC7-3A6B-5653-24AC009D113B}"/>
              </a:ext>
            </a:extLst>
          </p:cNvPr>
          <p:cNvSpPr/>
          <p:nvPr userDrawn="1"/>
        </p:nvSpPr>
        <p:spPr>
          <a:xfrm>
            <a:off x="609441" y="609600"/>
            <a:ext cx="10969943" cy="5600700"/>
          </a:xfrm>
          <a:prstGeom prst="roundRect">
            <a:avLst>
              <a:gd name="adj" fmla="val 4642"/>
            </a:avLst>
          </a:prstGeom>
          <a:solidFill>
            <a:srgbClr val="802D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4" name="Text Placeholder 2"/>
          <p:cNvSpPr>
            <a:spLocks noGrp="1"/>
          </p:cNvSpPr>
          <p:nvPr>
            <p:ph type="body" sz="quarter" idx="13"/>
          </p:nvPr>
        </p:nvSpPr>
        <p:spPr>
          <a:xfrm>
            <a:off x="1218088" y="1199355"/>
            <a:ext cx="9751060" cy="4421190"/>
          </a:xfrm>
        </p:spPr>
        <p:txBody>
          <a:bodyPr anchor="ctr"/>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497B2851-8450-FA68-ABB7-C1F6F8CD03E0}"/>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FFC8C4EC-2E5D-D614-3EA3-782AAD74F8B0}"/>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2767055802"/>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ivider w/ Details—Orange">
    <p:bg>
      <p:bgPr>
        <a:solidFill>
          <a:srgbClr val="FADFC8">
            <a:alpha val="82352"/>
          </a:srgbClr>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E3F4E23-481E-3A97-E754-C210CB2EDC00}"/>
              </a:ext>
            </a:extLst>
          </p:cNvPr>
          <p:cNvSpPr/>
          <p:nvPr userDrawn="1"/>
        </p:nvSpPr>
        <p:spPr>
          <a:xfrm>
            <a:off x="609441" y="609600"/>
            <a:ext cx="10969943" cy="5600700"/>
          </a:xfrm>
          <a:prstGeom prst="roundRect">
            <a:avLst>
              <a:gd name="adj" fmla="val 4642"/>
            </a:avLst>
          </a:prstGeom>
          <a:solidFill>
            <a:srgbClr val="802D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solidFill>
                <a:schemeClr val="accent5"/>
              </a:solidFill>
            </a:endParaRPr>
          </a:p>
        </p:txBody>
      </p:sp>
      <p:sp>
        <p:nvSpPr>
          <p:cNvPr id="3" name="Text Placeholder 2"/>
          <p:cNvSpPr>
            <a:spLocks noGrp="1"/>
          </p:cNvSpPr>
          <p:nvPr>
            <p:ph type="body" idx="1"/>
          </p:nvPr>
        </p:nvSpPr>
        <p:spPr>
          <a:xfrm>
            <a:off x="1218087" y="4022938"/>
            <a:ext cx="9751061" cy="1589762"/>
          </a:xfrm>
        </p:spPr>
        <p:txBody>
          <a:bodyPr/>
          <a:lstStyle>
            <a:lvl1pPr marL="0" indent="0" algn="ctr">
              <a:lnSpc>
                <a:spcPct val="100000"/>
              </a:lnSpc>
              <a:spcBef>
                <a:spcPts val="0"/>
              </a:spcBef>
              <a:spcAft>
                <a:spcPts val="1000"/>
              </a:spcAft>
              <a:buNone/>
              <a:defRPr sz="1999" i="0">
                <a:solidFill>
                  <a:srgbClr val="FADFC8"/>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8" name="Text Placeholder 2"/>
          <p:cNvSpPr>
            <a:spLocks noGrp="1"/>
          </p:cNvSpPr>
          <p:nvPr>
            <p:ph type="body" sz="quarter" idx="13"/>
          </p:nvPr>
        </p:nvSpPr>
        <p:spPr>
          <a:xfrm>
            <a:off x="1218088" y="1191510"/>
            <a:ext cx="9751060" cy="2548378"/>
          </a:xfrm>
        </p:spPr>
        <p:txBody>
          <a:bodyPr anchor="b"/>
          <a:lstStyle>
            <a:lvl1pPr marL="0" indent="0" algn="ctr">
              <a:lnSpc>
                <a:spcPct val="100000"/>
              </a:lnSpc>
              <a:spcBef>
                <a:spcPts val="0"/>
              </a:spcBef>
              <a:buNone/>
              <a:defRPr sz="5398" b="1">
                <a:solidFill>
                  <a:schemeClr val="bg1"/>
                </a:solidFill>
                <a:latin typeface="+mn-lt"/>
              </a:defRPr>
            </a:lvl1pPr>
            <a:lvl2pPr marL="457063" indent="0">
              <a:buNone/>
              <a:defRPr/>
            </a:lvl2pPr>
            <a:lvl3pPr marL="914126" indent="0">
              <a:buNone/>
              <a:defRPr/>
            </a:lvl3pPr>
            <a:lvl4pPr marL="1371189" indent="0">
              <a:buNone/>
              <a:defRPr/>
            </a:lvl4pPr>
            <a:lvl5pPr marL="1828251" indent="0">
              <a:buNone/>
              <a:defRPr/>
            </a:lvl5pPr>
          </a:lstStyle>
          <a:p>
            <a:pPr lvl="0"/>
            <a:r>
              <a:rPr lang="en-US" dirty="0"/>
              <a:t>Click to edit Master text styles</a:t>
            </a:r>
          </a:p>
        </p:txBody>
      </p:sp>
      <p:sp>
        <p:nvSpPr>
          <p:cNvPr id="6" name="Footer Placeholder 3">
            <a:extLst>
              <a:ext uri="{FF2B5EF4-FFF2-40B4-BE49-F238E27FC236}">
                <a16:creationId xmlns:a16="http://schemas.microsoft.com/office/drawing/2014/main" id="{33A6382E-8D9E-4EE6-EA5E-9AB93F8D392F}"/>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C31A3C78-22C5-3559-79C2-6096ABD90600}"/>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Tree>
    <p:extLst>
      <p:ext uri="{BB962C8B-B14F-4D97-AF65-F5344CB8AC3E}">
        <p14:creationId xmlns:p14="http://schemas.microsoft.com/office/powerpoint/2010/main" val="3107887003"/>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Sub/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3" name="Text Placeholder 10"/>
          <p:cNvSpPr>
            <a:spLocks noGrp="1"/>
          </p:cNvSpPr>
          <p:nvPr>
            <p:ph type="body" sz="quarter" idx="13"/>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14" name="Text Placeholder 10"/>
          <p:cNvSpPr>
            <a:spLocks noGrp="1"/>
          </p:cNvSpPr>
          <p:nvPr>
            <p:ph type="body" sz="quarter" idx="14"/>
          </p:nvPr>
        </p:nvSpPr>
        <p:spPr>
          <a:xfrm>
            <a:off x="609441" y="2173326"/>
            <a:ext cx="10969943"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FD9DBB9-0A6A-12CF-8D08-162CD700BE7B}"/>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C5BFE0CB-2C0C-98B7-8E78-1D48076DEA4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034C625-A8E8-6D1A-920F-A4125D6ADA5C}"/>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9861302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Body—1col">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1" y="1336151"/>
            <a:ext cx="10969943"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891E566-8D55-AF98-F969-781DC380193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BBBFD7D0-4371-67ED-5280-D3D5FFDCC91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B9EA2418-865F-8A81-810B-0370028E6B10}"/>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6424454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Body—1col—Photo">
    <p:spTree>
      <p:nvGrpSpPr>
        <p:cNvPr id="1" name=""/>
        <p:cNvGrpSpPr/>
        <p:nvPr/>
      </p:nvGrpSpPr>
      <p:grpSpPr>
        <a:xfrm>
          <a:off x="0" y="0"/>
          <a:ext cx="0" cy="0"/>
          <a:chOff x="0" y="0"/>
          <a:chExt cx="0" cy="0"/>
        </a:xfrm>
      </p:grpSpPr>
      <p:sp>
        <p:nvSpPr>
          <p:cNvPr id="10"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14" name="Text Placeholder 10"/>
          <p:cNvSpPr>
            <a:spLocks noGrp="1"/>
          </p:cNvSpPr>
          <p:nvPr>
            <p:ph type="body" sz="quarter" idx="14"/>
          </p:nvPr>
        </p:nvSpPr>
        <p:spPr>
          <a:xfrm>
            <a:off x="609442" y="1336151"/>
            <a:ext cx="6861468" cy="4874149"/>
          </a:xfrm>
        </p:spPr>
        <p:txBody>
          <a:bodyPr/>
          <a:lstStyle>
            <a:lvl1pPr>
              <a:buSzPct val="100000"/>
              <a:defRPr/>
            </a:lvl1pPr>
            <a:lvl2pPr>
              <a:buSzPct val="100000"/>
              <a:defRPr/>
            </a:lvl2pPr>
            <a:lvl3pPr>
              <a:buSzPct val="100000"/>
              <a:defRPr/>
            </a:lvl3pPr>
            <a:lvl4pPr>
              <a:buSzPct val="100000"/>
              <a:defRPr/>
            </a:lvl4pPr>
            <a:lvl5pPr>
              <a:buSzPct val="10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6"/>
          </p:nvPr>
        </p:nvSpPr>
        <p:spPr>
          <a:xfrm>
            <a:off x="7922736" y="1336151"/>
            <a:ext cx="3655852" cy="4874149"/>
          </a:xfrm>
          <a:prstGeom prst="roundRect">
            <a:avLst>
              <a:gd name="adj" fmla="val 3991"/>
            </a:avLst>
          </a:prstGeom>
          <a:solidFill>
            <a:schemeClr val="bg1">
              <a:lumMod val="85000"/>
            </a:schemeClr>
          </a:solidFill>
        </p:spPr>
        <p:txBody>
          <a:bodyPr rtlCol="0" anchor="ctr">
            <a:noAutofit/>
          </a:bodyPr>
          <a:lstStyle>
            <a:lvl1pPr marL="0" indent="0" algn="ctr">
              <a:buNone/>
              <a:defRPr b="1">
                <a:solidFill>
                  <a:srgbClr val="FF0000"/>
                </a:solidFill>
              </a:defRPr>
            </a:lvl1pPr>
          </a:lstStyle>
          <a:p>
            <a:pPr lvl="0"/>
            <a:r>
              <a:rPr lang="en-US" noProof="0"/>
              <a:t>Click icon to add picture</a:t>
            </a:r>
            <a:endParaRPr lang="en-US" noProof="0" dirty="0"/>
          </a:p>
        </p:txBody>
      </p:sp>
      <p:sp>
        <p:nvSpPr>
          <p:cNvPr id="4" name="Footer Placeholder 3">
            <a:extLst>
              <a:ext uri="{FF2B5EF4-FFF2-40B4-BE49-F238E27FC236}">
                <a16:creationId xmlns:a16="http://schemas.microsoft.com/office/drawing/2014/main" id="{6F7E32CE-037D-82F1-783D-C81C3F0FA0C5}"/>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6" name="TextBox 5">
            <a:extLst>
              <a:ext uri="{FF2B5EF4-FFF2-40B4-BE49-F238E27FC236}">
                <a16:creationId xmlns:a16="http://schemas.microsoft.com/office/drawing/2014/main" id="{C381BCDB-7EA1-BF77-0944-12074AABA444}"/>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5D20E0B2-2D08-10D7-9A45-27A84805EDC5}"/>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1007992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Sub/Body—2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2" y="2173327"/>
            <a:ext cx="5188187"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6388855" y="2173327"/>
            <a:ext cx="5188187" cy="4036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9" name="Text Placeholder 10"/>
          <p:cNvSpPr>
            <a:spLocks noGrp="1"/>
          </p:cNvSpPr>
          <p:nvPr>
            <p:ph type="body" sz="quarter" idx="16"/>
          </p:nvPr>
        </p:nvSpPr>
        <p:spPr>
          <a:xfrm>
            <a:off x="609441" y="1336151"/>
            <a:ext cx="10964808" cy="692715"/>
          </a:xfrm>
        </p:spPr>
        <p:txBody>
          <a:bodyPr/>
          <a:lstStyle>
            <a:lvl1pPr marL="0" indent="0">
              <a:buFontTx/>
              <a:buNone/>
              <a:defRPr sz="1999" b="1">
                <a:solidFill>
                  <a:schemeClr val="accent1"/>
                </a:solidFill>
                <a:latin typeface="+mn-lt"/>
              </a:defRPr>
            </a:lvl1pPr>
          </a:lstStyle>
          <a:p>
            <a:pPr lvl="0"/>
            <a:r>
              <a:rPr lang="en-US" dirty="0"/>
              <a:t>Click to edit Master text styles</a:t>
            </a:r>
          </a:p>
        </p:txBody>
      </p:sp>
      <p:sp>
        <p:nvSpPr>
          <p:cNvPr id="6" name="Footer Placeholder 3">
            <a:extLst>
              <a:ext uri="{FF2B5EF4-FFF2-40B4-BE49-F238E27FC236}">
                <a16:creationId xmlns:a16="http://schemas.microsoft.com/office/drawing/2014/main" id="{6B71BE20-5799-7616-4944-1DC6505ED77C}"/>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49AAB4BE-7EEE-5A02-C683-83AF74D7A27A}"/>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99C0457E-AF51-F8B8-4594-AF9E8692E146}"/>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015687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Body—2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2" y="1339085"/>
            <a:ext cx="5188187" cy="48710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6388855" y="1336151"/>
            <a:ext cx="5188187" cy="48741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ctrTitle"/>
          </p:nvPr>
        </p:nvSpPr>
        <p:spPr>
          <a:xfrm>
            <a:off x="609441" y="533401"/>
            <a:ext cx="10969943" cy="560127"/>
          </a:xfrm>
        </p:spPr>
        <p:txBody>
          <a:bodyPr>
            <a:noAutofit/>
          </a:bodyPr>
          <a:lstStyle>
            <a:lvl1pPr algn="l">
              <a:defRPr sz="3399">
                <a:solidFill>
                  <a:schemeClr val="tx2"/>
                </a:solidFill>
              </a:defRPr>
            </a:lvl1pPr>
          </a:lstStyle>
          <a:p>
            <a:r>
              <a:rPr lang="en-US" dirty="0"/>
              <a:t>Click to edit Master title style</a:t>
            </a:r>
          </a:p>
        </p:txBody>
      </p:sp>
      <p:sp>
        <p:nvSpPr>
          <p:cNvPr id="6" name="Footer Placeholder 3">
            <a:extLst>
              <a:ext uri="{FF2B5EF4-FFF2-40B4-BE49-F238E27FC236}">
                <a16:creationId xmlns:a16="http://schemas.microsoft.com/office/drawing/2014/main" id="{ADDE0F35-585B-230A-4B2A-311893736D02}"/>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7" name="TextBox 6">
            <a:extLst>
              <a:ext uri="{FF2B5EF4-FFF2-40B4-BE49-F238E27FC236}">
                <a16:creationId xmlns:a16="http://schemas.microsoft.com/office/drawing/2014/main" id="{9AE6EBF2-AC9F-7DAF-5FE9-3E06885632F5}"/>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1839A508-4119-3878-DD91-C3D35662BFEB}"/>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39420179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1FA287-D051-59DB-7596-E968739006AE}"/>
              </a:ext>
            </a:extLst>
          </p:cNvPr>
          <p:cNvSpPr txBox="1">
            <a:spLocks/>
          </p:cNvSpPr>
          <p:nvPr userDrawn="1"/>
        </p:nvSpPr>
        <p:spPr>
          <a:xfrm>
            <a:off x="653641" y="6550963"/>
            <a:ext cx="7541042" cy="153888"/>
          </a:xfrm>
          <a:prstGeom prst="rect">
            <a:avLst/>
          </a:prstGeom>
        </p:spPr>
        <p:txBody>
          <a:bodyPr vert="horz" lIns="0" tIns="0" rIns="0" bIns="0" rtlCol="0" anchor="b" anchorCtr="0"/>
          <a:lstStyle>
            <a:defPPr>
              <a:defRPr lang="en-US"/>
            </a:defPPr>
            <a:lvl1pPr marL="0" algn="l"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1">
                    <a:lumMod val="90000"/>
                    <a:lumOff val="10000"/>
                  </a:schemeClr>
                </a:solidFill>
              </a:rPr>
              <a:t>CareFirst BlueCross BlueShield</a:t>
            </a:r>
          </a:p>
        </p:txBody>
      </p:sp>
      <p:sp>
        <p:nvSpPr>
          <p:cNvPr id="5" name="TextBox 4">
            <a:extLst>
              <a:ext uri="{FF2B5EF4-FFF2-40B4-BE49-F238E27FC236}">
                <a16:creationId xmlns:a16="http://schemas.microsoft.com/office/drawing/2014/main" id="{1C0F59E4-E3D8-4017-599E-729CDB1F6A06}"/>
              </a:ext>
            </a:extLst>
          </p:cNvPr>
          <p:cNvSpPr txBox="1"/>
          <p:nvPr userDrawn="1"/>
        </p:nvSpPr>
        <p:spPr>
          <a:xfrm>
            <a:off x="8238339" y="6547104"/>
            <a:ext cx="2973625" cy="153888"/>
          </a:xfrm>
          <a:prstGeom prst="rect">
            <a:avLst/>
          </a:prstGeom>
          <a:noFill/>
        </p:spPr>
        <p:txBody>
          <a:bodyPr wrap="square" lIns="0" tIns="0" rIns="0" bIns="0" rtlCol="0" anchor="b" anchorCtr="0">
            <a:spAutoFit/>
          </a:bodyPr>
          <a:lstStyle/>
          <a:p>
            <a:pPr algn="r"/>
            <a:r>
              <a:rPr kumimoji="0" lang="en-US" sz="1000" b="1" i="0" u="none" strike="noStrike" kern="1200" cap="none" spc="0" normalizeH="0" baseline="0" noProof="0" dirty="0">
                <a:ln>
                  <a:noFill/>
                </a:ln>
                <a:solidFill>
                  <a:schemeClr val="tx1">
                    <a:lumMod val="90000"/>
                    <a:lumOff val="10000"/>
                  </a:schemeClr>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lumMod val="90000"/>
                  <a:lumOff val="10000"/>
                </a:schemeClr>
              </a:solidFill>
            </a:endParaRPr>
          </a:p>
        </p:txBody>
      </p:sp>
      <p:sp>
        <p:nvSpPr>
          <p:cNvPr id="2" name="Slide Number Placeholder 7">
            <a:extLst>
              <a:ext uri="{FF2B5EF4-FFF2-40B4-BE49-F238E27FC236}">
                <a16:creationId xmlns:a16="http://schemas.microsoft.com/office/drawing/2014/main" id="{4D67359F-306E-B363-9687-0CA65B971961}"/>
              </a:ext>
            </a:extLst>
          </p:cNvPr>
          <p:cNvSpPr>
            <a:spLocks noGrp="1"/>
          </p:cNvSpPr>
          <p:nvPr>
            <p:ph type="sldNum" sz="quarter" idx="12"/>
          </p:nvPr>
        </p:nvSpPr>
        <p:spPr>
          <a:xfrm>
            <a:off x="11200751" y="6377077"/>
            <a:ext cx="349298" cy="327774"/>
          </a:xfrm>
          <a:prstGeom prst="rect">
            <a:avLst/>
          </a:prstGeom>
        </p:spPr>
        <p:txBody>
          <a:bodyPr tIns="0" bIns="0" anchor="b" anchorCtr="0"/>
          <a:lstStyle>
            <a:lvl1pPr>
              <a:defRPr>
                <a:solidFill>
                  <a:schemeClr val="tx1">
                    <a:lumMod val="90000"/>
                    <a:lumOff val="10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25252324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3" descr="A black background with a black square&#10;&#10;Description automatically generated with medium confidence">
            <a:extLst>
              <a:ext uri="{FF2B5EF4-FFF2-40B4-BE49-F238E27FC236}">
                <a16:creationId xmlns:a16="http://schemas.microsoft.com/office/drawing/2014/main" id="{B97E4E3C-9DBF-4C76-E831-AF7A1866217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6990" y="5854701"/>
            <a:ext cx="291865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B572AC06-C92A-EE14-D645-DC725AC84C4C}"/>
              </a:ext>
            </a:extLst>
          </p:cNvPr>
          <p:cNvSpPr txBox="1">
            <a:spLocks noChangeArrowheads="1"/>
          </p:cNvSpPr>
          <p:nvPr userDrawn="1"/>
        </p:nvSpPr>
        <p:spPr bwMode="auto">
          <a:xfrm>
            <a:off x="609441" y="609601"/>
            <a:ext cx="10969943"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6198" b="1" dirty="0">
                <a:solidFill>
                  <a:schemeClr val="tx2"/>
                </a:solidFill>
                <a:latin typeface="+mn-lt"/>
              </a:rPr>
              <a:t>Thank You</a:t>
            </a:r>
          </a:p>
        </p:txBody>
      </p:sp>
      <p:sp>
        <p:nvSpPr>
          <p:cNvPr id="5" name="TextBox 6">
            <a:extLst>
              <a:ext uri="{FF2B5EF4-FFF2-40B4-BE49-F238E27FC236}">
                <a16:creationId xmlns:a16="http://schemas.microsoft.com/office/drawing/2014/main" id="{52BC802B-FCF8-4B58-A150-7D5B5EB0C012}"/>
              </a:ext>
            </a:extLst>
          </p:cNvPr>
          <p:cNvSpPr txBox="1">
            <a:spLocks noChangeArrowheads="1"/>
          </p:cNvSpPr>
          <p:nvPr userDrawn="1"/>
        </p:nvSpPr>
        <p:spPr bwMode="auto">
          <a:xfrm>
            <a:off x="3047206" y="1849438"/>
            <a:ext cx="6096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457200" fontAlgn="base">
              <a:spcBef>
                <a:spcPct val="0"/>
              </a:spcBef>
              <a:spcAft>
                <a:spcPct val="0"/>
              </a:spcAft>
              <a:defRPr>
                <a:solidFill>
                  <a:schemeClr val="tx1"/>
                </a:solidFill>
                <a:latin typeface="Open Sans" panose="020B0606030504020204" pitchFamily="34" charset="0"/>
              </a:defRPr>
            </a:lvl6pPr>
            <a:lvl7pPr marL="2971800" indent="-228600" defTabSz="457200" fontAlgn="base">
              <a:spcBef>
                <a:spcPct val="0"/>
              </a:spcBef>
              <a:spcAft>
                <a:spcPct val="0"/>
              </a:spcAft>
              <a:defRPr>
                <a:solidFill>
                  <a:schemeClr val="tx1"/>
                </a:solidFill>
                <a:latin typeface="Open Sans" panose="020B0606030504020204" pitchFamily="34" charset="0"/>
              </a:defRPr>
            </a:lvl7pPr>
            <a:lvl8pPr marL="3429000" indent="-228600" defTabSz="457200" fontAlgn="base">
              <a:spcBef>
                <a:spcPct val="0"/>
              </a:spcBef>
              <a:spcAft>
                <a:spcPct val="0"/>
              </a:spcAft>
              <a:defRPr>
                <a:solidFill>
                  <a:schemeClr val="tx1"/>
                </a:solidFill>
                <a:latin typeface="Open Sans" panose="020B0606030504020204" pitchFamily="34" charset="0"/>
              </a:defRPr>
            </a:lvl8pPr>
            <a:lvl9pPr marL="3886200" indent="-228600" defTabSz="4572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en-US" sz="1600" dirty="0"/>
              <a:t>For more information, contact:</a:t>
            </a:r>
          </a:p>
          <a:p>
            <a:pPr algn="ctr" eaLnBrk="1" hangingPunct="1"/>
            <a:r>
              <a:rPr lang="en-US" altLang="en-US" sz="1600" dirty="0"/>
              <a:t>833-556-3163</a:t>
            </a:r>
          </a:p>
        </p:txBody>
      </p:sp>
      <p:pic>
        <p:nvPicPr>
          <p:cNvPr id="6" name="Picture 7" descr="Blue letters on a black background&#10;&#10;Description automatically generated">
            <a:extLst>
              <a:ext uri="{FF2B5EF4-FFF2-40B4-BE49-F238E27FC236}">
                <a16:creationId xmlns:a16="http://schemas.microsoft.com/office/drawing/2014/main" id="{7B681BF3-02BA-8FC2-7C8E-FC14D8ACC524}"/>
              </a:ext>
            </a:extLst>
          </p:cNvPr>
          <p:cNvPicPr>
            <a:picLocks noChangeAspect="1" noChangeArrowheads="1"/>
          </p:cNvPicPr>
          <p:nvPr userDrawn="1"/>
        </p:nvPicPr>
        <p:blipFill>
          <a:blip r:embed="rId3">
            <a:alphaModFix amt="25000"/>
            <a:extLst>
              <a:ext uri="{28A0092B-C50C-407E-A947-70E740481C1C}">
                <a14:useLocalDpi xmlns:a14="http://schemas.microsoft.com/office/drawing/2010/main" val="0"/>
              </a:ext>
            </a:extLst>
          </a:blip>
          <a:srcRect/>
          <a:stretch>
            <a:fillRect/>
          </a:stretch>
        </p:blipFill>
        <p:spPr bwMode="auto">
          <a:xfrm>
            <a:off x="0" y="2940050"/>
            <a:ext cx="121888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6585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with 2Co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3" y="3354"/>
            <a:ext cx="8686800" cy="1401699"/>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9" name="TextBox 8">
            <a:extLst>
              <a:ext uri="{FF2B5EF4-FFF2-40B4-BE49-F238E27FC236}">
                <a16:creationId xmlns:a16="http://schemas.microsoft.com/office/drawing/2014/main" id="{3FF05CCF-ECFA-E84B-A826-6ECF3AB7496F}"/>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0" name="Footer Placeholder 4">
            <a:extLst>
              <a:ext uri="{FF2B5EF4-FFF2-40B4-BE49-F238E27FC236}">
                <a16:creationId xmlns:a16="http://schemas.microsoft.com/office/drawing/2014/main" id="{69C53700-542B-784F-ADDC-A39DFA09506F}"/>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71857447"/>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with 2Co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3" y="3354"/>
            <a:ext cx="8686800" cy="1401699"/>
          </a:xfrm>
        </p:spPr>
        <p:txBody>
          <a:bodyPr rIns="155448" anchor="b" anchorCtr="0">
            <a:noAutofit/>
          </a:bodyPr>
          <a:lstStyle>
            <a:lvl1pPr>
              <a:lnSpc>
                <a:spcPct val="80000"/>
              </a:lnSpc>
              <a:defRPr sz="3200"/>
            </a:lvl1pPr>
          </a:lstStyle>
          <a:p>
            <a:r>
              <a:rPr lang="en-US" dirty="0"/>
              <a:t>CLICK TO EDIT MASTER TITLE STYLE</a:t>
            </a:r>
          </a:p>
        </p:txBody>
      </p:sp>
      <p:sp>
        <p:nvSpPr>
          <p:cNvPr id="3" name="Content Placeholder 2"/>
          <p:cNvSpPr>
            <a:spLocks noGrp="1"/>
          </p:cNvSpPr>
          <p:nvPr>
            <p:ph idx="1"/>
          </p:nvPr>
        </p:nvSpPr>
        <p:spPr>
          <a:xfrm>
            <a:off x="1065212" y="1146355"/>
            <a:ext cx="10513457" cy="4979808"/>
          </a:xfrm>
        </p:spPr>
        <p:txBody>
          <a:bodyPr tIns="457200" numCol="2"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086259-BFC6-A74E-A7F0-E320070E2CD4}" type="datetime4">
              <a:rPr lang="en-US" smtClean="0"/>
              <a:t>November 10, 2025</a:t>
            </a:fld>
            <a:endParaRPr lang="en-US" dirty="0"/>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8" name="Picture Placeholder 7"/>
          <p:cNvSpPr>
            <a:spLocks noGrp="1"/>
          </p:cNvSpPr>
          <p:nvPr>
            <p:ph type="pic" sz="quarter" idx="14"/>
          </p:nvPr>
        </p:nvSpPr>
        <p:spPr>
          <a:xfrm>
            <a:off x="9752013" y="606859"/>
            <a:ext cx="1828800" cy="539496"/>
          </a:xfrm>
        </p:spPr>
        <p:txBody>
          <a:bodyPr/>
          <a:lstStyle/>
          <a:p>
            <a:r>
              <a:rPr lang="en-US"/>
              <a:t>Drag picture to placeholder or click icon to add</a:t>
            </a:r>
          </a:p>
        </p:txBody>
      </p:sp>
    </p:spTree>
    <p:extLst>
      <p:ext uri="{BB962C8B-B14F-4D97-AF65-F5344CB8AC3E}">
        <p14:creationId xmlns:p14="http://schemas.microsoft.com/office/powerpoint/2010/main" val="241611621"/>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5212" y="3355"/>
            <a:ext cx="8686801" cy="1379396"/>
          </a:xfrm>
        </p:spPr>
        <p:txBody>
          <a:bodyPr rIns="155448" anchor="b" anchorCtr="0">
            <a:noAutofit/>
          </a:bodyPr>
          <a:lstStyle/>
          <a:p>
            <a:r>
              <a:rPr lang="en-US" dirty="0"/>
              <a:t>CLICK TO EDIT MASTER TITLE STYLE</a:t>
            </a:r>
          </a:p>
        </p:txBody>
      </p:sp>
      <p:sp>
        <p:nvSpPr>
          <p:cNvPr id="3" name="Content Placeholder 2"/>
          <p:cNvSpPr>
            <a:spLocks noGrp="1"/>
          </p:cNvSpPr>
          <p:nvPr>
            <p:ph idx="1"/>
          </p:nvPr>
        </p:nvSpPr>
        <p:spPr>
          <a:xfrm>
            <a:off x="1065212" y="2289356"/>
            <a:ext cx="9601201" cy="3836808"/>
          </a:xfrm>
        </p:spPr>
        <p:txBody>
          <a:bodyPr tIns="2286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349625" y="6477000"/>
            <a:ext cx="5489575" cy="381000"/>
          </a:xfrm>
          <a:prstGeom prst="rect">
            <a:avLst/>
          </a:prstGeom>
        </p:spPr>
        <p:txBody>
          <a:bodyPr/>
          <a:lstStyle>
            <a:lvl1pPr algn="ctr">
              <a:defRPr/>
            </a:lvl1pPr>
          </a:lstStyle>
          <a:p>
            <a:pPr algn="l"/>
            <a:r>
              <a:rPr lang="en-US"/>
              <a:t>Account Name Open Enrollment</a:t>
            </a:r>
            <a:endParaRPr lang="en-US" dirty="0"/>
          </a:p>
        </p:txBody>
      </p:sp>
      <p:sp>
        <p:nvSpPr>
          <p:cNvPr id="6" name="Slide Number Placeholder 5"/>
          <p:cNvSpPr>
            <a:spLocks noGrp="1"/>
          </p:cNvSpPr>
          <p:nvPr>
            <p:ph type="sldNum" sz="quarter" idx="12"/>
          </p:nvPr>
        </p:nvSpPr>
        <p:spPr/>
        <p:txBody>
          <a:bodyPr/>
          <a:lstStyle/>
          <a:p>
            <a:fld id="{494E4A6A-7543-2E47-A47C-558AE0E06DE0}" type="slidenum">
              <a:rPr lang="en-US" smtClean="0"/>
              <a:pPr/>
              <a:t>‹#›</a:t>
            </a:fld>
            <a:endParaRPr lang="en-US"/>
          </a:p>
        </p:txBody>
      </p:sp>
      <p:sp>
        <p:nvSpPr>
          <p:cNvPr id="10" name="Text Placeholder 9"/>
          <p:cNvSpPr>
            <a:spLocks noGrp="1"/>
          </p:cNvSpPr>
          <p:nvPr>
            <p:ph type="body" sz="quarter" idx="13"/>
          </p:nvPr>
        </p:nvSpPr>
        <p:spPr>
          <a:xfrm>
            <a:off x="1065214" y="1146355"/>
            <a:ext cx="9601200" cy="1143001"/>
          </a:xfrm>
        </p:spPr>
        <p:txBody>
          <a:bodyPr tIns="457200"/>
          <a:lstStyle>
            <a:lvl1pPr marL="0" indent="0">
              <a:buFontTx/>
              <a:buNone/>
              <a:defRPr sz="2100" b="1">
                <a:solidFill>
                  <a:schemeClr val="tx2"/>
                </a:solidFill>
                <a:latin typeface="Open Sans" charset="0"/>
                <a:ea typeface="Open Sans" charset="0"/>
                <a:cs typeface="Open Sans" charset="0"/>
              </a:defRPr>
            </a:lvl1pPr>
          </a:lstStyle>
          <a:p>
            <a:pPr lvl="0"/>
            <a:r>
              <a:rPr lang="en-US" dirty="0"/>
              <a:t>Click to edit Master text styles</a:t>
            </a:r>
          </a:p>
        </p:txBody>
      </p:sp>
      <p:sp>
        <p:nvSpPr>
          <p:cNvPr id="9" name="TextBox 8">
            <a:extLst>
              <a:ext uri="{FF2B5EF4-FFF2-40B4-BE49-F238E27FC236}">
                <a16:creationId xmlns:a16="http://schemas.microsoft.com/office/drawing/2014/main" id="{AE1BDF14-F904-C445-BE41-02B3B0FDE727}"/>
              </a:ext>
            </a:extLst>
          </p:cNvPr>
          <p:cNvSpPr txBox="1"/>
          <p:nvPr userDrawn="1"/>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1" name="Footer Placeholder 4">
            <a:extLst>
              <a:ext uri="{FF2B5EF4-FFF2-40B4-BE49-F238E27FC236}">
                <a16:creationId xmlns:a16="http://schemas.microsoft.com/office/drawing/2014/main" id="{ECC7DA4E-D8CF-5E47-BCD4-35468053A2E3}"/>
              </a:ext>
            </a:extLst>
          </p:cNvPr>
          <p:cNvSpPr txBox="1">
            <a:spLocks/>
          </p:cNvSpPr>
          <p:nvPr userDrawn="1"/>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236047952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slideLayout" Target="../slideLayouts/slideLayout59.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42" Type="http://schemas.openxmlformats.org/officeDocument/2006/relationships/theme" Target="../theme/theme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41" Type="http://schemas.openxmlformats.org/officeDocument/2006/relationships/slideLayout" Target="../slideLayouts/slideLayout61.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13" y="-1"/>
            <a:ext cx="9140826" cy="1589903"/>
          </a:xfrm>
          <a:prstGeom prst="rect">
            <a:avLst/>
          </a:prstGeom>
        </p:spPr>
        <p:txBody>
          <a:bodyPr vert="horz" lIns="0" tIns="45720" rIns="0" bIns="155448"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8013" y="1589902"/>
            <a:ext cx="10969944" cy="4887098"/>
          </a:xfrm>
          <a:prstGeom prst="rect">
            <a:avLst/>
          </a:prstGeom>
        </p:spPr>
        <p:txBody>
          <a:bodyPr vert="horz" lIns="0" tIns="45720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467" y="6477000"/>
            <a:ext cx="1315732" cy="381000"/>
          </a:xfrm>
          <a:prstGeom prst="rect">
            <a:avLst/>
          </a:prstGeom>
        </p:spPr>
        <p:txBody>
          <a:bodyPr vert="horz" wrap="none" lIns="0" tIns="45720" rIns="0" bIns="45720" rtlCol="0" anchor="ctr"/>
          <a:lstStyle>
            <a:lvl1pPr algn="l">
              <a:defRPr sz="1000">
                <a:solidFill>
                  <a:schemeClr val="tx1">
                    <a:lumMod val="50000"/>
                    <a:lumOff val="50000"/>
                  </a:schemeClr>
                </a:solidFill>
                <a:latin typeface="Open Sans"/>
                <a:cs typeface="Open Sans"/>
              </a:defRPr>
            </a:lvl1pPr>
          </a:lstStyle>
          <a:p>
            <a:fld id="{B75C1F78-E246-494A-8648-0A90C6C26520}" type="datetime4">
              <a:rPr lang="en-US" smtClean="0"/>
              <a:t>November 10, 2025</a:t>
            </a:fld>
            <a:endParaRPr lang="en-US" dirty="0"/>
          </a:p>
        </p:txBody>
      </p:sp>
      <p:sp>
        <p:nvSpPr>
          <p:cNvPr id="6" name="Slide Number Placeholder 5"/>
          <p:cNvSpPr>
            <a:spLocks noGrp="1"/>
          </p:cNvSpPr>
          <p:nvPr>
            <p:ph type="sldNum" sz="quarter" idx="4"/>
          </p:nvPr>
        </p:nvSpPr>
        <p:spPr>
          <a:xfrm>
            <a:off x="11578670" y="6477000"/>
            <a:ext cx="392085" cy="381000"/>
          </a:xfrm>
          <a:prstGeom prst="rect">
            <a:avLst/>
          </a:prstGeom>
        </p:spPr>
        <p:txBody>
          <a:bodyPr vert="horz" wrap="none" lIns="0" tIns="45720" rIns="0" bIns="45720" rtlCol="0" anchor="ctr"/>
          <a:lstStyle>
            <a:lvl1pPr algn="r">
              <a:defRPr sz="1600">
                <a:solidFill>
                  <a:schemeClr val="tx1">
                    <a:lumMod val="50000"/>
                    <a:lumOff val="50000"/>
                  </a:schemeClr>
                </a:solidFill>
                <a:latin typeface="Open Sans"/>
                <a:cs typeface="Open Sans"/>
              </a:defRPr>
            </a:lvl1pPr>
          </a:lstStyle>
          <a:p>
            <a:fld id="{494E4A6A-7543-2E47-A47C-558AE0E06DE0}" type="slidenum">
              <a:rPr lang="en-US" smtClean="0"/>
              <a:pPr/>
              <a:t>‹#›</a:t>
            </a:fld>
            <a:endParaRPr lang="en-US" dirty="0"/>
          </a:p>
        </p:txBody>
      </p:sp>
      <p:sp>
        <p:nvSpPr>
          <p:cNvPr id="7" name="Footer Placeholder 6"/>
          <p:cNvSpPr>
            <a:spLocks noGrp="1"/>
          </p:cNvSpPr>
          <p:nvPr>
            <p:ph type="ftr" sz="quarter" idx="3"/>
          </p:nvPr>
        </p:nvSpPr>
        <p:spPr>
          <a:xfrm>
            <a:off x="4037013"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Account Name Open Enrollment</a:t>
            </a:r>
            <a:endParaRPr lang="en-US" dirty="0"/>
          </a:p>
        </p:txBody>
      </p:sp>
    </p:spTree>
    <p:extLst>
      <p:ext uri="{BB962C8B-B14F-4D97-AF65-F5344CB8AC3E}">
        <p14:creationId xmlns:p14="http://schemas.microsoft.com/office/powerpoint/2010/main" val="1071201156"/>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4" r:id="rId4"/>
    <p:sldLayoutId id="2147483805" r:id="rId5"/>
    <p:sldLayoutId id="2147483806" r:id="rId6"/>
    <p:sldLayoutId id="2147483808" r:id="rId7"/>
    <p:sldLayoutId id="2147483892" r:id="rId8"/>
    <p:sldLayoutId id="2147483893" r:id="rId9"/>
    <p:sldLayoutId id="2147483895" r:id="rId10"/>
  </p:sldLayoutIdLst>
  <p:hf hdr="0" ftr="0" dt="0"/>
  <p:txStyles>
    <p:titleStyle>
      <a:lvl1pPr algn="l" defTabSz="609341" rtl="0" eaLnBrk="1" latinLnBrk="0" hangingPunct="1">
        <a:lnSpc>
          <a:spcPct val="90000"/>
        </a:lnSpc>
        <a:spcBef>
          <a:spcPct val="0"/>
        </a:spcBef>
        <a:buNone/>
        <a:tabLst/>
        <a:defRPr sz="4000" kern="1200" cap="none">
          <a:solidFill>
            <a:schemeClr val="tx2"/>
          </a:solidFill>
          <a:latin typeface="Oswald Regular"/>
          <a:ea typeface="+mj-ea"/>
          <a:cs typeface="Oswald Regular"/>
        </a:defRPr>
      </a:lvl1pPr>
    </p:titleStyle>
    <p:bodyStyle>
      <a:lvl1pPr marL="228543" indent="-228543" algn="l" defTabSz="609341" rtl="0" eaLnBrk="1" latinLnBrk="0" hangingPunct="1">
        <a:lnSpc>
          <a:spcPct val="100000"/>
        </a:lnSpc>
        <a:spcBef>
          <a:spcPts val="0"/>
        </a:spcBef>
        <a:spcAft>
          <a:spcPts val="2000"/>
        </a:spcAft>
        <a:buClr>
          <a:schemeClr val="accent1"/>
        </a:buClr>
        <a:buSzPct val="100000"/>
        <a:buFont typeface="Wingdings" charset="2"/>
        <a:buChar char="§"/>
        <a:defRPr sz="2000" b="0" i="0" kern="1200" baseline="0">
          <a:solidFill>
            <a:schemeClr val="tx1">
              <a:lumMod val="75000"/>
              <a:lumOff val="25000"/>
            </a:schemeClr>
          </a:solidFill>
          <a:latin typeface="Open Sans"/>
          <a:ea typeface="+mn-ea"/>
          <a:cs typeface="Open Sans"/>
        </a:defRPr>
      </a:lvl1pPr>
      <a:lvl2pPr marL="457086" indent="-228543"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baseline="0">
          <a:solidFill>
            <a:schemeClr val="tx1">
              <a:lumMod val="75000"/>
              <a:lumOff val="25000"/>
            </a:schemeClr>
          </a:solidFill>
          <a:latin typeface="Open Sans"/>
          <a:ea typeface="+mn-ea"/>
          <a:cs typeface="Open Sans"/>
        </a:defRPr>
      </a:lvl2pPr>
      <a:lvl3pPr marL="822754" indent="-257110"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3pPr>
      <a:lvl4pPr marL="1188423" indent="-303138"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4pPr>
      <a:lvl5pPr marL="1508383" indent="-303138" algn="l" defTabSz="609341" rtl="0" eaLnBrk="1" latinLnBrk="0" hangingPunct="1">
        <a:lnSpc>
          <a:spcPct val="100000"/>
        </a:lnSpc>
        <a:spcBef>
          <a:spcPts val="0"/>
        </a:spcBef>
        <a:spcAft>
          <a:spcPts val="2000"/>
        </a:spcAft>
        <a:buClr>
          <a:schemeClr val="accent3"/>
        </a:buClr>
        <a:buSzPct val="100000"/>
        <a:buFont typeface="Wingdings" charset="2"/>
        <a:buChar char="§"/>
        <a:tabLst/>
        <a:defRPr sz="2000" b="0" i="0" kern="1200">
          <a:solidFill>
            <a:schemeClr val="tx1">
              <a:lumMod val="75000"/>
              <a:lumOff val="25000"/>
            </a:schemeClr>
          </a:solidFill>
          <a:latin typeface="Open Sans"/>
          <a:ea typeface="+mn-ea"/>
          <a:cs typeface="Open Sans"/>
        </a:defRPr>
      </a:lvl5pPr>
      <a:lvl6pPr marL="3351375" indent="-304670" algn="l" defTabSz="609341" rtl="0" eaLnBrk="1" latinLnBrk="0" hangingPunct="1">
        <a:spcBef>
          <a:spcPct val="20000"/>
        </a:spcBef>
        <a:buFont typeface="Arial"/>
        <a:buChar char="•"/>
        <a:defRPr sz="2699" kern="1200">
          <a:solidFill>
            <a:schemeClr val="tx1"/>
          </a:solidFill>
          <a:latin typeface="+mn-lt"/>
          <a:ea typeface="+mn-ea"/>
          <a:cs typeface="+mn-cs"/>
        </a:defRPr>
      </a:lvl6pPr>
      <a:lvl7pPr marL="3960716" indent="-304670" algn="l" defTabSz="609341" rtl="0" eaLnBrk="1" latinLnBrk="0" hangingPunct="1">
        <a:spcBef>
          <a:spcPct val="20000"/>
        </a:spcBef>
        <a:buFont typeface="Arial"/>
        <a:buChar char="•"/>
        <a:defRPr sz="2699" kern="1200">
          <a:solidFill>
            <a:schemeClr val="tx1"/>
          </a:solidFill>
          <a:latin typeface="+mn-lt"/>
          <a:ea typeface="+mn-ea"/>
          <a:cs typeface="+mn-cs"/>
        </a:defRPr>
      </a:lvl7pPr>
      <a:lvl8pPr marL="4570057" indent="-304670" algn="l" defTabSz="609341" rtl="0" eaLnBrk="1" latinLnBrk="0" hangingPunct="1">
        <a:spcBef>
          <a:spcPct val="20000"/>
        </a:spcBef>
        <a:buFont typeface="Arial"/>
        <a:buChar char="•"/>
        <a:defRPr sz="2699" kern="1200">
          <a:solidFill>
            <a:schemeClr val="tx1"/>
          </a:solidFill>
          <a:latin typeface="+mn-lt"/>
          <a:ea typeface="+mn-ea"/>
          <a:cs typeface="+mn-cs"/>
        </a:defRPr>
      </a:lvl8pPr>
      <a:lvl9pPr marL="5179398" indent="-304670" algn="l" defTabSz="609341" rtl="0" eaLnBrk="1" latinLnBrk="0" hangingPunct="1">
        <a:spcBef>
          <a:spcPct val="20000"/>
        </a:spcBef>
        <a:buFont typeface="Arial"/>
        <a:buChar char="•"/>
        <a:defRPr sz="2699" kern="1200">
          <a:solidFill>
            <a:schemeClr val="tx1"/>
          </a:solidFill>
          <a:latin typeface="+mn-lt"/>
          <a:ea typeface="+mn-ea"/>
          <a:cs typeface="+mn-cs"/>
        </a:defRPr>
      </a:lvl9pPr>
    </p:bodyStyle>
    <p:otherStyle>
      <a:defPPr>
        <a:defRPr lang="en-US"/>
      </a:defPPr>
      <a:lvl1pPr marL="0" algn="l" defTabSz="609341" rtl="0" eaLnBrk="1" latinLnBrk="0" hangingPunct="1">
        <a:defRPr sz="2399" kern="1200">
          <a:solidFill>
            <a:schemeClr val="tx1"/>
          </a:solidFill>
          <a:latin typeface="+mn-lt"/>
          <a:ea typeface="+mn-ea"/>
          <a:cs typeface="+mn-cs"/>
        </a:defRPr>
      </a:lvl1pPr>
      <a:lvl2pPr marL="609341" algn="l" defTabSz="609341" rtl="0" eaLnBrk="1" latinLnBrk="0" hangingPunct="1">
        <a:defRPr sz="2399" kern="1200">
          <a:solidFill>
            <a:schemeClr val="tx1"/>
          </a:solidFill>
          <a:latin typeface="+mn-lt"/>
          <a:ea typeface="+mn-ea"/>
          <a:cs typeface="+mn-cs"/>
        </a:defRPr>
      </a:lvl2pPr>
      <a:lvl3pPr marL="1218682" algn="l" defTabSz="609341" rtl="0" eaLnBrk="1" latinLnBrk="0" hangingPunct="1">
        <a:defRPr sz="2399" kern="1200">
          <a:solidFill>
            <a:schemeClr val="tx1"/>
          </a:solidFill>
          <a:latin typeface="+mn-lt"/>
          <a:ea typeface="+mn-ea"/>
          <a:cs typeface="+mn-cs"/>
        </a:defRPr>
      </a:lvl3pPr>
      <a:lvl4pPr marL="1828023" algn="l" defTabSz="609341" rtl="0" eaLnBrk="1" latinLnBrk="0" hangingPunct="1">
        <a:defRPr sz="2399" kern="1200">
          <a:solidFill>
            <a:schemeClr val="tx1"/>
          </a:solidFill>
          <a:latin typeface="+mn-lt"/>
          <a:ea typeface="+mn-ea"/>
          <a:cs typeface="+mn-cs"/>
        </a:defRPr>
      </a:lvl4pPr>
      <a:lvl5pPr marL="2437364" algn="l" defTabSz="609341" rtl="0" eaLnBrk="1" latinLnBrk="0" hangingPunct="1">
        <a:defRPr sz="2399" kern="1200">
          <a:solidFill>
            <a:schemeClr val="tx1"/>
          </a:solidFill>
          <a:latin typeface="+mn-lt"/>
          <a:ea typeface="+mn-ea"/>
          <a:cs typeface="+mn-cs"/>
        </a:defRPr>
      </a:lvl5pPr>
      <a:lvl6pPr marL="3046705" algn="l" defTabSz="609341" rtl="0" eaLnBrk="1" latinLnBrk="0" hangingPunct="1">
        <a:defRPr sz="2399" kern="1200">
          <a:solidFill>
            <a:schemeClr val="tx1"/>
          </a:solidFill>
          <a:latin typeface="+mn-lt"/>
          <a:ea typeface="+mn-ea"/>
          <a:cs typeface="+mn-cs"/>
        </a:defRPr>
      </a:lvl6pPr>
      <a:lvl7pPr marL="3656046" algn="l" defTabSz="609341" rtl="0" eaLnBrk="1" latinLnBrk="0" hangingPunct="1">
        <a:defRPr sz="2399" kern="1200">
          <a:solidFill>
            <a:schemeClr val="tx1"/>
          </a:solidFill>
          <a:latin typeface="+mn-lt"/>
          <a:ea typeface="+mn-ea"/>
          <a:cs typeface="+mn-cs"/>
        </a:defRPr>
      </a:lvl7pPr>
      <a:lvl8pPr marL="4265387" algn="l" defTabSz="609341" rtl="0" eaLnBrk="1" latinLnBrk="0" hangingPunct="1">
        <a:defRPr sz="2399" kern="1200">
          <a:solidFill>
            <a:schemeClr val="tx1"/>
          </a:solidFill>
          <a:latin typeface="+mn-lt"/>
          <a:ea typeface="+mn-ea"/>
          <a:cs typeface="+mn-cs"/>
        </a:defRPr>
      </a:lvl8pPr>
      <a:lvl9pPr marL="4874728" algn="l" defTabSz="609341" rtl="0" eaLnBrk="1" latinLnBrk="0" hangingPunct="1">
        <a:defRPr sz="23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39">
          <p15:clr>
            <a:srgbClr val="F26B43"/>
          </p15:clr>
        </p15:guide>
        <p15:guide id="4" pos="7295">
          <p15:clr>
            <a:srgbClr val="F26B43"/>
          </p15:clr>
        </p15:guide>
        <p15:guide id="5" pos="6143">
          <p15:clr>
            <a:srgbClr val="F26B43"/>
          </p15:clr>
        </p15:guide>
        <p15:guide id="6" pos="2687">
          <p15:clr>
            <a:srgbClr val="F26B43"/>
          </p15:clr>
        </p15:guide>
        <p15:guide id="8" pos="13310">
          <p15:clr>
            <a:srgbClr val="F26B43"/>
          </p15:clr>
        </p15:guide>
        <p15:guide id="9" pos="14845">
          <p15:clr>
            <a:srgbClr val="F26B43"/>
          </p15:clr>
        </p15:guide>
        <p15:guide id="10" pos="16381">
          <p15:clr>
            <a:srgbClr val="F26B43"/>
          </p15:clr>
        </p15:guide>
        <p15:guide id="11" orient="horz" pos="720">
          <p15:clr>
            <a:srgbClr val="F26B43"/>
          </p15:clr>
        </p15:guide>
        <p15:guide id="12" orient="horz" pos="10752">
          <p15:clr>
            <a:srgbClr val="F26B43"/>
          </p15:clr>
        </p15:guide>
        <p15:guide id="16" pos="19452">
          <p15:clr>
            <a:srgbClr val="F26B43"/>
          </p15:clr>
        </p15:guide>
        <p15:guide id="18" pos="17917">
          <p15:clr>
            <a:srgbClr val="F26B43"/>
          </p15:clr>
        </p15:guide>
        <p15:guide id="20" orient="horz" pos="4080">
          <p15:clr>
            <a:srgbClr val="F26B43"/>
          </p15:clr>
        </p15:guide>
        <p15:guide id="21" pos="1535">
          <p15:clr>
            <a:srgbClr val="F26B43"/>
          </p15:clr>
        </p15:guide>
        <p15:guide id="22" pos="4991">
          <p15:clr>
            <a:srgbClr val="F26B43"/>
          </p15:clr>
        </p15:guide>
        <p15:guide id="23" pos="383">
          <p15:clr>
            <a:srgbClr val="F26B43"/>
          </p15:clr>
        </p15:guide>
        <p15:guide id="24" orient="horz" pos="2160">
          <p15:clr>
            <a:srgbClr val="F26B43"/>
          </p15:clr>
        </p15:guide>
        <p15:guide id="25" pos="671">
          <p15:clr>
            <a:srgbClr val="F26B43"/>
          </p15:clr>
        </p15:guide>
        <p15:guide id="26" pos="7007">
          <p15:clr>
            <a:srgbClr val="F26B43"/>
          </p15:clr>
        </p15:guide>
        <p15:guide id="27" pos="671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13" y="-1"/>
            <a:ext cx="9140826" cy="1589903"/>
          </a:xfrm>
          <a:prstGeom prst="rect">
            <a:avLst/>
          </a:prstGeom>
        </p:spPr>
        <p:txBody>
          <a:bodyPr vert="horz" lIns="0" tIns="45720" rIns="0" bIns="155448"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8013" y="1589902"/>
            <a:ext cx="10969944" cy="4887098"/>
          </a:xfrm>
          <a:prstGeom prst="rect">
            <a:avLst/>
          </a:prstGeom>
        </p:spPr>
        <p:txBody>
          <a:bodyPr vert="horz" lIns="0" tIns="45720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467" y="6477000"/>
            <a:ext cx="1315732" cy="381000"/>
          </a:xfrm>
          <a:prstGeom prst="rect">
            <a:avLst/>
          </a:prstGeom>
        </p:spPr>
        <p:txBody>
          <a:bodyPr vert="horz" wrap="none" lIns="0" tIns="45720" rIns="0" bIns="45720" rtlCol="0" anchor="ctr"/>
          <a:lstStyle>
            <a:lvl1pPr algn="l">
              <a:defRPr sz="1000">
                <a:solidFill>
                  <a:schemeClr val="tx1">
                    <a:lumMod val="50000"/>
                    <a:lumOff val="50000"/>
                  </a:schemeClr>
                </a:solidFill>
                <a:latin typeface="Open Sans"/>
                <a:cs typeface="Open Sans"/>
              </a:defRPr>
            </a:lvl1pPr>
          </a:lstStyle>
          <a:p>
            <a:fld id="{0EA1C0E9-698C-574D-A8CA-04354D6EB562}" type="datetime4">
              <a:rPr lang="en-US" smtClean="0"/>
              <a:t>November 10, 2025</a:t>
            </a:fld>
            <a:endParaRPr lang="en-US" dirty="0"/>
          </a:p>
        </p:txBody>
      </p:sp>
      <p:sp>
        <p:nvSpPr>
          <p:cNvPr id="6" name="Slide Number Placeholder 5"/>
          <p:cNvSpPr>
            <a:spLocks noGrp="1"/>
          </p:cNvSpPr>
          <p:nvPr>
            <p:ph type="sldNum" sz="quarter" idx="4"/>
          </p:nvPr>
        </p:nvSpPr>
        <p:spPr>
          <a:xfrm>
            <a:off x="11578670" y="6477000"/>
            <a:ext cx="392085" cy="381000"/>
          </a:xfrm>
          <a:prstGeom prst="rect">
            <a:avLst/>
          </a:prstGeom>
        </p:spPr>
        <p:txBody>
          <a:bodyPr vert="horz" wrap="none" lIns="0" tIns="45720" rIns="0" bIns="45720" rtlCol="0" anchor="ctr"/>
          <a:lstStyle>
            <a:lvl1pPr algn="r">
              <a:defRPr sz="1600">
                <a:solidFill>
                  <a:schemeClr val="tx1">
                    <a:lumMod val="50000"/>
                    <a:lumOff val="50000"/>
                  </a:schemeClr>
                </a:solidFill>
                <a:latin typeface="Open Sans"/>
                <a:cs typeface="Open Sans"/>
              </a:defRPr>
            </a:lvl1pPr>
          </a:lstStyle>
          <a:p>
            <a:fld id="{494E4A6A-7543-2E47-A47C-558AE0E06DE0}" type="slidenum">
              <a:rPr lang="en-US" smtClean="0"/>
              <a:pPr/>
              <a:t>‹#›</a:t>
            </a:fld>
            <a:endParaRPr lang="en-US" dirty="0"/>
          </a:p>
        </p:txBody>
      </p:sp>
      <p:sp>
        <p:nvSpPr>
          <p:cNvPr id="7" name="Footer Placeholder 6"/>
          <p:cNvSpPr>
            <a:spLocks noGrp="1"/>
          </p:cNvSpPr>
          <p:nvPr>
            <p:ph type="ftr" sz="quarter" idx="3"/>
          </p:nvPr>
        </p:nvSpPr>
        <p:spPr>
          <a:xfrm>
            <a:off x="4037013"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Account Name Open Enrollment</a:t>
            </a:r>
            <a:endParaRPr lang="en-US" dirty="0"/>
          </a:p>
        </p:txBody>
      </p:sp>
    </p:spTree>
    <p:extLst>
      <p:ext uri="{BB962C8B-B14F-4D97-AF65-F5344CB8AC3E}">
        <p14:creationId xmlns:p14="http://schemas.microsoft.com/office/powerpoint/2010/main" val="331742262"/>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42" r:id="rId8"/>
    <p:sldLayoutId id="2147483843" r:id="rId9"/>
    <p:sldLayoutId id="2147483844" r:id="rId10"/>
  </p:sldLayoutIdLst>
  <p:hf sldNum="0" hdr="0" ftr="0" dt="0"/>
  <p:txStyles>
    <p:titleStyle>
      <a:lvl1pPr algn="l" defTabSz="609341" rtl="0" eaLnBrk="1" latinLnBrk="0" hangingPunct="1">
        <a:lnSpc>
          <a:spcPct val="90000"/>
        </a:lnSpc>
        <a:spcBef>
          <a:spcPct val="0"/>
        </a:spcBef>
        <a:buNone/>
        <a:tabLst/>
        <a:defRPr sz="4000" kern="1200" cap="none">
          <a:solidFill>
            <a:schemeClr val="tx2"/>
          </a:solidFill>
          <a:latin typeface="Oswald Regular"/>
          <a:ea typeface="+mj-ea"/>
          <a:cs typeface="Oswald Regular"/>
        </a:defRPr>
      </a:lvl1pPr>
    </p:titleStyle>
    <p:bodyStyle>
      <a:lvl1pPr marL="228543" indent="-228543" algn="l" defTabSz="609341" rtl="0" eaLnBrk="1" latinLnBrk="0" hangingPunct="1">
        <a:lnSpc>
          <a:spcPct val="100000"/>
        </a:lnSpc>
        <a:spcBef>
          <a:spcPts val="0"/>
        </a:spcBef>
        <a:spcAft>
          <a:spcPts val="2000"/>
        </a:spcAft>
        <a:buClr>
          <a:schemeClr val="accent1"/>
        </a:buClr>
        <a:buSzPct val="100000"/>
        <a:buFont typeface="Wingdings" charset="2"/>
        <a:buChar char="§"/>
        <a:defRPr sz="2000" b="0" i="0" kern="1200" baseline="0">
          <a:solidFill>
            <a:schemeClr val="tx1">
              <a:lumMod val="75000"/>
              <a:lumOff val="25000"/>
            </a:schemeClr>
          </a:solidFill>
          <a:latin typeface="Open Sans"/>
          <a:ea typeface="+mn-ea"/>
          <a:cs typeface="Open Sans"/>
        </a:defRPr>
      </a:lvl1pPr>
      <a:lvl2pPr marL="457086" indent="-228543"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baseline="0">
          <a:solidFill>
            <a:schemeClr val="tx1">
              <a:lumMod val="75000"/>
              <a:lumOff val="25000"/>
            </a:schemeClr>
          </a:solidFill>
          <a:latin typeface="Open Sans"/>
          <a:ea typeface="+mn-ea"/>
          <a:cs typeface="Open Sans"/>
        </a:defRPr>
      </a:lvl2pPr>
      <a:lvl3pPr marL="822754" indent="-257110"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3pPr>
      <a:lvl4pPr marL="1188423" indent="-303138" algn="l" defTabSz="609341" rtl="0" eaLnBrk="1" latinLnBrk="0" hangingPunct="1">
        <a:lnSpc>
          <a:spcPct val="100000"/>
        </a:lnSpc>
        <a:spcBef>
          <a:spcPts val="0"/>
        </a:spcBef>
        <a:spcAft>
          <a:spcPts val="2000"/>
        </a:spcAft>
        <a:buClr>
          <a:schemeClr val="accent3"/>
        </a:buClr>
        <a:buSzPct val="100000"/>
        <a:buFont typeface="Wingdings" charset="2"/>
        <a:buChar char="§"/>
        <a:defRPr sz="2000" b="0" i="0" kern="1200">
          <a:solidFill>
            <a:schemeClr val="tx1">
              <a:lumMod val="75000"/>
              <a:lumOff val="25000"/>
            </a:schemeClr>
          </a:solidFill>
          <a:latin typeface="Open Sans"/>
          <a:ea typeface="+mn-ea"/>
          <a:cs typeface="Open Sans"/>
        </a:defRPr>
      </a:lvl4pPr>
      <a:lvl5pPr marL="1508383" indent="-303138" algn="l" defTabSz="609341" rtl="0" eaLnBrk="1" latinLnBrk="0" hangingPunct="1">
        <a:lnSpc>
          <a:spcPct val="100000"/>
        </a:lnSpc>
        <a:spcBef>
          <a:spcPts val="0"/>
        </a:spcBef>
        <a:spcAft>
          <a:spcPts val="2000"/>
        </a:spcAft>
        <a:buClr>
          <a:schemeClr val="accent3"/>
        </a:buClr>
        <a:buSzPct val="100000"/>
        <a:buFont typeface="Wingdings" charset="2"/>
        <a:buChar char="§"/>
        <a:tabLst/>
        <a:defRPr sz="2000" b="0" i="0" kern="1200">
          <a:solidFill>
            <a:schemeClr val="tx1">
              <a:lumMod val="75000"/>
              <a:lumOff val="25000"/>
            </a:schemeClr>
          </a:solidFill>
          <a:latin typeface="Open Sans"/>
          <a:ea typeface="+mn-ea"/>
          <a:cs typeface="Open Sans"/>
        </a:defRPr>
      </a:lvl5pPr>
      <a:lvl6pPr marL="3351375" indent="-304670" algn="l" defTabSz="609341" rtl="0" eaLnBrk="1" latinLnBrk="0" hangingPunct="1">
        <a:spcBef>
          <a:spcPct val="20000"/>
        </a:spcBef>
        <a:buFont typeface="Arial"/>
        <a:buChar char="•"/>
        <a:defRPr sz="2699" kern="1200">
          <a:solidFill>
            <a:schemeClr val="tx1"/>
          </a:solidFill>
          <a:latin typeface="+mn-lt"/>
          <a:ea typeface="+mn-ea"/>
          <a:cs typeface="+mn-cs"/>
        </a:defRPr>
      </a:lvl6pPr>
      <a:lvl7pPr marL="3960716" indent="-304670" algn="l" defTabSz="609341" rtl="0" eaLnBrk="1" latinLnBrk="0" hangingPunct="1">
        <a:spcBef>
          <a:spcPct val="20000"/>
        </a:spcBef>
        <a:buFont typeface="Arial"/>
        <a:buChar char="•"/>
        <a:defRPr sz="2699" kern="1200">
          <a:solidFill>
            <a:schemeClr val="tx1"/>
          </a:solidFill>
          <a:latin typeface="+mn-lt"/>
          <a:ea typeface="+mn-ea"/>
          <a:cs typeface="+mn-cs"/>
        </a:defRPr>
      </a:lvl7pPr>
      <a:lvl8pPr marL="4570057" indent="-304670" algn="l" defTabSz="609341" rtl="0" eaLnBrk="1" latinLnBrk="0" hangingPunct="1">
        <a:spcBef>
          <a:spcPct val="20000"/>
        </a:spcBef>
        <a:buFont typeface="Arial"/>
        <a:buChar char="•"/>
        <a:defRPr sz="2699" kern="1200">
          <a:solidFill>
            <a:schemeClr val="tx1"/>
          </a:solidFill>
          <a:latin typeface="+mn-lt"/>
          <a:ea typeface="+mn-ea"/>
          <a:cs typeface="+mn-cs"/>
        </a:defRPr>
      </a:lvl8pPr>
      <a:lvl9pPr marL="5179398" indent="-304670" algn="l" defTabSz="609341" rtl="0" eaLnBrk="1" latinLnBrk="0" hangingPunct="1">
        <a:spcBef>
          <a:spcPct val="20000"/>
        </a:spcBef>
        <a:buFont typeface="Arial"/>
        <a:buChar char="•"/>
        <a:defRPr sz="2699" kern="1200">
          <a:solidFill>
            <a:schemeClr val="tx1"/>
          </a:solidFill>
          <a:latin typeface="+mn-lt"/>
          <a:ea typeface="+mn-ea"/>
          <a:cs typeface="+mn-cs"/>
        </a:defRPr>
      </a:lvl9pPr>
    </p:bodyStyle>
    <p:otherStyle>
      <a:defPPr>
        <a:defRPr lang="en-US"/>
      </a:defPPr>
      <a:lvl1pPr marL="0" algn="l" defTabSz="609341" rtl="0" eaLnBrk="1" latinLnBrk="0" hangingPunct="1">
        <a:defRPr sz="2399" kern="1200">
          <a:solidFill>
            <a:schemeClr val="tx1"/>
          </a:solidFill>
          <a:latin typeface="+mn-lt"/>
          <a:ea typeface="+mn-ea"/>
          <a:cs typeface="+mn-cs"/>
        </a:defRPr>
      </a:lvl1pPr>
      <a:lvl2pPr marL="609341" algn="l" defTabSz="609341" rtl="0" eaLnBrk="1" latinLnBrk="0" hangingPunct="1">
        <a:defRPr sz="2399" kern="1200">
          <a:solidFill>
            <a:schemeClr val="tx1"/>
          </a:solidFill>
          <a:latin typeface="+mn-lt"/>
          <a:ea typeface="+mn-ea"/>
          <a:cs typeface="+mn-cs"/>
        </a:defRPr>
      </a:lvl2pPr>
      <a:lvl3pPr marL="1218682" algn="l" defTabSz="609341" rtl="0" eaLnBrk="1" latinLnBrk="0" hangingPunct="1">
        <a:defRPr sz="2399" kern="1200">
          <a:solidFill>
            <a:schemeClr val="tx1"/>
          </a:solidFill>
          <a:latin typeface="+mn-lt"/>
          <a:ea typeface="+mn-ea"/>
          <a:cs typeface="+mn-cs"/>
        </a:defRPr>
      </a:lvl3pPr>
      <a:lvl4pPr marL="1828023" algn="l" defTabSz="609341" rtl="0" eaLnBrk="1" latinLnBrk="0" hangingPunct="1">
        <a:defRPr sz="2399" kern="1200">
          <a:solidFill>
            <a:schemeClr val="tx1"/>
          </a:solidFill>
          <a:latin typeface="+mn-lt"/>
          <a:ea typeface="+mn-ea"/>
          <a:cs typeface="+mn-cs"/>
        </a:defRPr>
      </a:lvl4pPr>
      <a:lvl5pPr marL="2437364" algn="l" defTabSz="609341" rtl="0" eaLnBrk="1" latinLnBrk="0" hangingPunct="1">
        <a:defRPr sz="2399" kern="1200">
          <a:solidFill>
            <a:schemeClr val="tx1"/>
          </a:solidFill>
          <a:latin typeface="+mn-lt"/>
          <a:ea typeface="+mn-ea"/>
          <a:cs typeface="+mn-cs"/>
        </a:defRPr>
      </a:lvl5pPr>
      <a:lvl6pPr marL="3046705" algn="l" defTabSz="609341" rtl="0" eaLnBrk="1" latinLnBrk="0" hangingPunct="1">
        <a:defRPr sz="2399" kern="1200">
          <a:solidFill>
            <a:schemeClr val="tx1"/>
          </a:solidFill>
          <a:latin typeface="+mn-lt"/>
          <a:ea typeface="+mn-ea"/>
          <a:cs typeface="+mn-cs"/>
        </a:defRPr>
      </a:lvl6pPr>
      <a:lvl7pPr marL="3656046" algn="l" defTabSz="609341" rtl="0" eaLnBrk="1" latinLnBrk="0" hangingPunct="1">
        <a:defRPr sz="2399" kern="1200">
          <a:solidFill>
            <a:schemeClr val="tx1"/>
          </a:solidFill>
          <a:latin typeface="+mn-lt"/>
          <a:ea typeface="+mn-ea"/>
          <a:cs typeface="+mn-cs"/>
        </a:defRPr>
      </a:lvl7pPr>
      <a:lvl8pPr marL="4265387" algn="l" defTabSz="609341" rtl="0" eaLnBrk="1" latinLnBrk="0" hangingPunct="1">
        <a:defRPr sz="2399" kern="1200">
          <a:solidFill>
            <a:schemeClr val="tx1"/>
          </a:solidFill>
          <a:latin typeface="+mn-lt"/>
          <a:ea typeface="+mn-ea"/>
          <a:cs typeface="+mn-cs"/>
        </a:defRPr>
      </a:lvl8pPr>
      <a:lvl9pPr marL="4874728" algn="l" defTabSz="609341" rtl="0" eaLnBrk="1" latinLnBrk="0" hangingPunct="1">
        <a:defRPr sz="23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39">
          <p15:clr>
            <a:srgbClr val="F26B43"/>
          </p15:clr>
        </p15:guide>
        <p15:guide id="4" pos="7295">
          <p15:clr>
            <a:srgbClr val="F26B43"/>
          </p15:clr>
        </p15:guide>
        <p15:guide id="5" pos="6143">
          <p15:clr>
            <a:srgbClr val="F26B43"/>
          </p15:clr>
        </p15:guide>
        <p15:guide id="6" pos="2687">
          <p15:clr>
            <a:srgbClr val="F26B43"/>
          </p15:clr>
        </p15:guide>
        <p15:guide id="8" pos="13310">
          <p15:clr>
            <a:srgbClr val="F26B43"/>
          </p15:clr>
        </p15:guide>
        <p15:guide id="9" pos="14845">
          <p15:clr>
            <a:srgbClr val="F26B43"/>
          </p15:clr>
        </p15:guide>
        <p15:guide id="10" pos="16381">
          <p15:clr>
            <a:srgbClr val="F26B43"/>
          </p15:clr>
        </p15:guide>
        <p15:guide id="11" orient="horz" pos="720">
          <p15:clr>
            <a:srgbClr val="F26B43"/>
          </p15:clr>
        </p15:guide>
        <p15:guide id="12" orient="horz" pos="10752">
          <p15:clr>
            <a:srgbClr val="F26B43"/>
          </p15:clr>
        </p15:guide>
        <p15:guide id="16" pos="19452">
          <p15:clr>
            <a:srgbClr val="F26B43"/>
          </p15:clr>
        </p15:guide>
        <p15:guide id="18" pos="17917">
          <p15:clr>
            <a:srgbClr val="F26B43"/>
          </p15:clr>
        </p15:guide>
        <p15:guide id="20" orient="horz" pos="4080">
          <p15:clr>
            <a:srgbClr val="F26B43"/>
          </p15:clr>
        </p15:guide>
        <p15:guide id="21" pos="1535">
          <p15:clr>
            <a:srgbClr val="F26B43"/>
          </p15:clr>
        </p15:guide>
        <p15:guide id="22" pos="4991">
          <p15:clr>
            <a:srgbClr val="F26B43"/>
          </p15:clr>
        </p15:guide>
        <p15:guide id="23" pos="383">
          <p15:clr>
            <a:srgbClr val="F26B43"/>
          </p15:clr>
        </p15:guide>
        <p15:guide id="24" orient="horz" pos="2160">
          <p15:clr>
            <a:srgbClr val="F26B43"/>
          </p15:clr>
        </p15:guide>
        <p15:guide id="25" pos="671">
          <p15:clr>
            <a:srgbClr val="F26B43"/>
          </p15:clr>
        </p15:guide>
        <p15:guide id="26" pos="7007">
          <p15:clr>
            <a:srgbClr val="F26B43"/>
          </p15:clr>
        </p15:guide>
        <p15:guide id="27" pos="671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170" y="210259"/>
            <a:ext cx="7696000" cy="1325563"/>
          </a:xfrm>
          <a:prstGeom prst="rect">
            <a:avLst/>
          </a:prstGeom>
        </p:spPr>
        <p:txBody>
          <a:bodyPr vert="horz" lIns="0" tIns="0" rIns="0" bIns="0" rtlCol="0" anchor="ctr">
            <a:noAutofit/>
          </a:bodyPr>
          <a:lstStyle/>
          <a:p>
            <a:r>
              <a:rPr lang="en-US" dirty="0"/>
              <a:t>Click to edit Master title style.</a:t>
            </a:r>
          </a:p>
        </p:txBody>
      </p:sp>
      <p:sp>
        <p:nvSpPr>
          <p:cNvPr id="3" name="Text Placeholder 2"/>
          <p:cNvSpPr>
            <a:spLocks noGrp="1"/>
          </p:cNvSpPr>
          <p:nvPr>
            <p:ph type="body" idx="1"/>
          </p:nvPr>
        </p:nvSpPr>
        <p:spPr>
          <a:xfrm>
            <a:off x="695143" y="1600200"/>
            <a:ext cx="10767445"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47531" y="6455786"/>
            <a:ext cx="7541042" cy="365125"/>
          </a:xfrm>
          <a:prstGeom prst="rect">
            <a:avLst/>
          </a:prstGeom>
        </p:spPr>
        <p:txBody>
          <a:bodyPr vert="horz" lIns="0" tIns="45720" rIns="91440" bIns="64008" rtlCol="0" anchor="ctr"/>
          <a:lstStyle>
            <a:lvl1pPr algn="l">
              <a:defRPr sz="1000" b="1">
                <a:solidFill>
                  <a:schemeClr val="tx1"/>
                </a:solidFill>
              </a:defRPr>
            </a:lvl1pPr>
          </a:lstStyle>
          <a:p>
            <a:r>
              <a:rPr lang="en-US" dirty="0"/>
              <a:t>CareFirst BlueCross BlueShield Medicare Advantage</a:t>
            </a:r>
          </a:p>
        </p:txBody>
      </p:sp>
      <p:sp>
        <p:nvSpPr>
          <p:cNvPr id="6" name="Slide Number Placeholder 5"/>
          <p:cNvSpPr>
            <a:spLocks noGrp="1"/>
          </p:cNvSpPr>
          <p:nvPr>
            <p:ph type="sldNum" sz="quarter" idx="4"/>
          </p:nvPr>
        </p:nvSpPr>
        <p:spPr>
          <a:xfrm>
            <a:off x="11092227" y="6435072"/>
            <a:ext cx="442958" cy="365125"/>
          </a:xfrm>
          <a:prstGeom prst="rect">
            <a:avLst/>
          </a:prstGeom>
        </p:spPr>
        <p:txBody>
          <a:bodyPr vert="horz" lIns="0" tIns="45720" rIns="0" bIns="45720" rtlCol="0" anchor="ctr"/>
          <a:lstStyle>
            <a:lvl1pPr algn="r">
              <a:defRPr sz="1000">
                <a:solidFill>
                  <a:schemeClr val="tx1">
                    <a:tint val="75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471291001"/>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 id="2147483872" r:id="rId23"/>
    <p:sldLayoutId id="2147483873" r:id="rId24"/>
    <p:sldLayoutId id="2147483874" r:id="rId25"/>
    <p:sldLayoutId id="2147483875" r:id="rId26"/>
    <p:sldLayoutId id="2147483876" r:id="rId27"/>
    <p:sldLayoutId id="2147483877" r:id="rId28"/>
    <p:sldLayoutId id="2147483878" r:id="rId29"/>
    <p:sldLayoutId id="2147483879" r:id="rId30"/>
    <p:sldLayoutId id="2147483880" r:id="rId31"/>
    <p:sldLayoutId id="2147483881" r:id="rId32"/>
    <p:sldLayoutId id="2147483882" r:id="rId33"/>
    <p:sldLayoutId id="2147483883" r:id="rId34"/>
    <p:sldLayoutId id="2147483884" r:id="rId35"/>
    <p:sldLayoutId id="2147483885" r:id="rId36"/>
    <p:sldLayoutId id="2147483886" r:id="rId37"/>
    <p:sldLayoutId id="2147483887" r:id="rId38"/>
    <p:sldLayoutId id="2147483888" r:id="rId39"/>
    <p:sldLayoutId id="2147483889" r:id="rId40"/>
    <p:sldLayoutId id="2147483896" r:id="rId41"/>
  </p:sldLayoutIdLst>
  <p:hf hdr="0" dt="0"/>
  <p:txStyles>
    <p:titleStyle>
      <a:lvl1pPr algn="l" defTabSz="914126" rtl="0" eaLnBrk="1" latinLnBrk="0" hangingPunct="1">
        <a:lnSpc>
          <a:spcPct val="90000"/>
        </a:lnSpc>
        <a:spcBef>
          <a:spcPct val="0"/>
        </a:spcBef>
        <a:buNone/>
        <a:defRPr sz="3499" b="1" kern="1200">
          <a:solidFill>
            <a:schemeClr val="tx2"/>
          </a:solidFill>
          <a:latin typeface="+mn-lt"/>
          <a:ea typeface="+mj-ea"/>
          <a:cs typeface="+mj-cs"/>
        </a:defRPr>
      </a:lvl1pPr>
    </p:titleStyle>
    <p:bodyStyle>
      <a:lvl1pPr marL="171399" indent="-171399" algn="l" defTabSz="914126" rtl="0" eaLnBrk="1" latinLnBrk="0" hangingPunct="1">
        <a:lnSpc>
          <a:spcPct val="90000"/>
        </a:lnSpc>
        <a:spcBef>
          <a:spcPts val="1000"/>
        </a:spcBef>
        <a:buClr>
          <a:schemeClr val="accent1"/>
        </a:buClr>
        <a:buSzPct val="80000"/>
        <a:buFont typeface="Wingdings" panose="05000000000000000000" pitchFamily="2" charset="2"/>
        <a:buChar char="§"/>
        <a:tabLst/>
        <a:defRPr sz="1600"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08">
          <p15:clr>
            <a:srgbClr val="F26B43"/>
          </p15:clr>
        </p15:guide>
        <p15:guide id="3" orient="horz" pos="8352">
          <p15:clr>
            <a:srgbClr val="F26B43"/>
          </p15:clr>
        </p15:guide>
        <p15:guide id="4" orient="horz" pos="2160">
          <p15:clr>
            <a:srgbClr val="F26B43"/>
          </p15:clr>
        </p15:guide>
        <p15:guide id="7" orient="horz" pos="4200">
          <p15:clr>
            <a:srgbClr val="F26B43"/>
          </p15:clr>
        </p15:guide>
        <p15:guide id="14" pos="3840">
          <p15:clr>
            <a:srgbClr val="F26B43"/>
          </p15:clr>
        </p15:guide>
        <p15:guide id="20" pos="7272">
          <p15:clr>
            <a:srgbClr val="F26B43"/>
          </p15:clr>
        </p15:guide>
        <p15:guide id="21" orient="horz" pos="3912">
          <p15:clr>
            <a:srgbClr val="5ACBF0"/>
          </p15:clr>
        </p15:guide>
        <p15:guide id="23" orient="horz" pos="408">
          <p15:clr>
            <a:srgbClr val="5ACBF0"/>
          </p15:clr>
        </p15:guide>
        <p15:guide id="24" pos="1560">
          <p15:clr>
            <a:srgbClr val="5ACBF0"/>
          </p15:clr>
        </p15:guide>
        <p15:guide id="25" pos="2712">
          <p15:clr>
            <a:srgbClr val="5ACBF0"/>
          </p15:clr>
        </p15:guide>
        <p15:guide id="26" pos="4992">
          <p15:clr>
            <a:srgbClr val="5ACBF0"/>
          </p15:clr>
        </p15:guide>
        <p15:guide id="27" pos="6120">
          <p15:clr>
            <a:srgbClr val="5ACBF0"/>
          </p15:clr>
        </p15:guide>
        <p15:guide id="28" orient="horz" pos="1008">
          <p15:clr>
            <a:srgbClr val="5ACBF0"/>
          </p15:clr>
        </p15:guide>
        <p15:guide id="29" orient="horz" pos="1584">
          <p15:clr>
            <a:srgbClr val="5ACBF0"/>
          </p15:clr>
        </p15:guide>
        <p15:guide id="30" orient="horz" pos="2736">
          <p15:clr>
            <a:srgbClr val="5ACBF0"/>
          </p15:clr>
        </p15:guide>
        <p15:guide id="31" orient="horz" pos="3312">
          <p15:clr>
            <a:srgbClr val="5ACBF0"/>
          </p15:clr>
        </p15:guide>
        <p15:guide id="32" orient="horz" pos="888">
          <p15:clr>
            <a:srgbClr val="9FCC3B"/>
          </p15:clr>
        </p15:guide>
        <p15:guide id="33" pos="528">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hyperlink" Target="https://carefirst.hosted.panopto.com/Panopto/Pages/Embed.aspx?id=9d8ff5a6-da0d-48a8-aee9-b1a90138cd78&amp;autoplay=false&amp;offerviewer=true&amp;showtitle=true&amp;showbrand=false&amp;start=0&amp;interactivity=none" TargetMode="External"/><Relationship Id="rId2" Type="http://schemas.openxmlformats.org/officeDocument/2006/relationships/hyperlink" Target="http://www.carefirst.com/rx" TargetMode="Externa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9C_5B0BED27.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carefirst.hosted.panopto.com/Panopto/Pages/Embed.aspx?id=4bbc2b97-5809-404b-933b-b1c30131d0f5&amp;autoplay=false&amp;offerviewer=true&amp;showtitle=true&amp;showbrand=false&amp;start=0&amp;interactivity=none" TargetMode="External"/><Relationship Id="rId2" Type="http://schemas.openxmlformats.org/officeDocument/2006/relationships/hyperlink" Target="http://www.carefirst.com/myaccount" TargetMode="Externa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hyperlink" Target="http://www.carefirst.com/doctor" TargetMode="External"/><Relationship Id="rId2" Type="http://schemas.openxmlformats.org/officeDocument/2006/relationships/notesSlide" Target="../notesSlides/notesSlide9.xml"/><Relationship Id="rId1" Type="http://schemas.openxmlformats.org/officeDocument/2006/relationships/slideLayout" Target="../slideLayouts/slideLayout5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7FF64939_428B9B6D.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hyperlink" Target="http://www.carefirst.com/myaccount" TargetMode="External"/><Relationship Id="rId2" Type="http://schemas.openxmlformats.org/officeDocument/2006/relationships/notesSlide" Target="../notesSlides/notesSlide10.xml"/><Relationship Id="rId1" Type="http://schemas.openxmlformats.org/officeDocument/2006/relationships/slideLayout" Target="../slideLayouts/slideLayout52.xml"/><Relationship Id="rId5" Type="http://schemas.openxmlformats.org/officeDocument/2006/relationships/image" Target="../media/image20.png"/><Relationship Id="rId4" Type="http://schemas.openxmlformats.org/officeDocument/2006/relationships/hyperlink" Target="https://carefirst.hosted.panopto.com/Panopto/Pages/Viewer.aspx?id=4134a77d-e417-46b9-8b60-b1cc012c68d4"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18/10/relationships/comments" Target="../comments/modernComment_7FF64938_5C843C8B.xml"/><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18.png"/><Relationship Id="rId11" Type="http://schemas.openxmlformats.org/officeDocument/2006/relationships/image" Target="../media/image26.png"/><Relationship Id="rId5" Type="http://schemas.openxmlformats.org/officeDocument/2006/relationships/hyperlink" Target="http://www.closeknithealth.com/" TargetMode="External"/><Relationship Id="rId10" Type="http://schemas.openxmlformats.org/officeDocument/2006/relationships/image" Target="../media/image25.png"/><Relationship Id="rId4" Type="http://schemas.openxmlformats.org/officeDocument/2006/relationships/image" Target="../media/image21.png"/><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3" Type="http://schemas.openxmlformats.org/officeDocument/2006/relationships/hyperlink" Target="http://www.carefirst.com/wellbeing" TargetMode="External"/><Relationship Id="rId2" Type="http://schemas.openxmlformats.org/officeDocument/2006/relationships/image" Target="../media/image27.jpeg"/><Relationship Id="rId1" Type="http://schemas.openxmlformats.org/officeDocument/2006/relationships/slideLayout" Target="../slideLayouts/slideLayout2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carefirst.hosted.panopto.com/Panopto/Pages/Viewer.aspx?id=94bf1d35-a0cd-4174-b56e-af6b0160e8b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5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hyperlink" Target="http://www.carefirst.com/wellnessdiscounts" TargetMode="External"/><Relationship Id="rId2" Type="http://schemas.openxmlformats.org/officeDocument/2006/relationships/image" Target="../media/image36.png"/><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6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C289B82-B774-7DDA-C731-2626F8F0F8A0}"/>
              </a:ext>
            </a:extLst>
          </p:cNvPr>
          <p:cNvSpPr>
            <a:spLocks noGrp="1"/>
          </p:cNvSpPr>
          <p:nvPr>
            <p:ph type="body" sz="quarter" idx="11"/>
          </p:nvPr>
        </p:nvSpPr>
        <p:spPr>
          <a:xfrm>
            <a:off x="6177683" y="3241483"/>
            <a:ext cx="5606167" cy="3419059"/>
          </a:xfrm>
        </p:spPr>
        <p:txBody>
          <a:bodyPr/>
          <a:lstStyle/>
          <a:p>
            <a:pPr algn="l"/>
            <a:endParaRPr lang="en-US" sz="3199" dirty="0"/>
          </a:p>
          <a:p>
            <a:pPr algn="l"/>
            <a:r>
              <a:rPr lang="en-US" sz="3199" dirty="0"/>
              <a:t>DC Government Open Enrollment 2026</a:t>
            </a:r>
          </a:p>
          <a:p>
            <a:pPr algn="l"/>
            <a:r>
              <a:rPr lang="en-US" sz="2400" dirty="0"/>
              <a:t>Employees Hired After October 1, 1987</a:t>
            </a:r>
          </a:p>
          <a:p>
            <a:pPr algn="l"/>
            <a:endParaRPr lang="en-US" sz="3199" dirty="0">
              <a:highlight>
                <a:srgbClr val="FFFF00"/>
              </a:highlight>
            </a:endParaRPr>
          </a:p>
          <a:p>
            <a:pPr algn="l"/>
            <a:endParaRPr lang="en-US" sz="3199" dirty="0">
              <a:highlight>
                <a:srgbClr val="FFFF00"/>
              </a:highlight>
            </a:endParaRPr>
          </a:p>
        </p:txBody>
      </p:sp>
      <p:pic>
        <p:nvPicPr>
          <p:cNvPr id="3" name="Picture Placeholder 2">
            <a:extLst>
              <a:ext uri="{FF2B5EF4-FFF2-40B4-BE49-F238E27FC236}">
                <a16:creationId xmlns:a16="http://schemas.microsoft.com/office/drawing/2014/main" id="{CD6E5549-5E09-8024-D723-259DED7F8B08}"/>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30226" t="211" r="17920" b="-211"/>
          <a:stretch/>
        </p:blipFill>
        <p:spPr>
          <a:xfrm>
            <a:off x="886737" y="670772"/>
            <a:ext cx="4316941" cy="5539821"/>
          </a:xfrm>
        </p:spPr>
      </p:pic>
      <p:pic>
        <p:nvPicPr>
          <p:cNvPr id="5" name="Picture 4" descr="A yellow sun with black background&#10;&#10;Description automatically generated">
            <a:extLst>
              <a:ext uri="{FF2B5EF4-FFF2-40B4-BE49-F238E27FC236}">
                <a16:creationId xmlns:a16="http://schemas.microsoft.com/office/drawing/2014/main" id="{13A918FA-FF56-7797-0C99-77A33B21CB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76" y="-243390"/>
            <a:ext cx="1828324" cy="1828324"/>
          </a:xfrm>
          <a:prstGeom prst="rect">
            <a:avLst/>
          </a:prstGeom>
        </p:spPr>
      </p:pic>
      <p:pic>
        <p:nvPicPr>
          <p:cNvPr id="8" name="Picture 7" descr="A blue line drawing of a folder with papers&#10;&#10;Description automatically generated">
            <a:extLst>
              <a:ext uri="{FF2B5EF4-FFF2-40B4-BE49-F238E27FC236}">
                <a16:creationId xmlns:a16="http://schemas.microsoft.com/office/drawing/2014/main" id="{418CBC2B-89AA-5463-1E81-1A20C1EC8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1458" y="4821339"/>
            <a:ext cx="1304438" cy="1304438"/>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05D2B3C8-E071-8822-1B83-F036840F0A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2438" y="1269843"/>
            <a:ext cx="5916659" cy="2054086"/>
          </a:xfrm>
          <a:prstGeom prst="rect">
            <a:avLst/>
          </a:prstGeom>
        </p:spPr>
      </p:pic>
    </p:spTree>
    <p:extLst>
      <p:ext uri="{BB962C8B-B14F-4D97-AF65-F5344CB8AC3E}">
        <p14:creationId xmlns:p14="http://schemas.microsoft.com/office/powerpoint/2010/main" val="371677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Placeholder 3">
            <a:extLst>
              <a:ext uri="{FF2B5EF4-FFF2-40B4-BE49-F238E27FC236}">
                <a16:creationId xmlns:a16="http://schemas.microsoft.com/office/drawing/2014/main" id="{22F720D9-AC52-AF20-FCA3-FF4847662BED}"/>
              </a:ext>
            </a:extLst>
          </p:cNvPr>
          <p:cNvSpPr>
            <a:spLocks noGrp="1" noChangeArrowheads="1"/>
          </p:cNvSpPr>
          <p:nvPr>
            <p:ph type="body" sz="quarter" idx="14"/>
          </p:nvPr>
        </p:nvSpPr>
        <p:spPr>
          <a:prstGeom prst="roundRect">
            <a:avLst>
              <a:gd name="adj" fmla="val 2815"/>
            </a:avLst>
          </a:prstGeom>
        </p:spPr>
        <p:txBody>
          <a:bodyPr/>
          <a:lstStyle/>
          <a:p>
            <a:pPr>
              <a:lnSpc>
                <a:spcPct val="100000"/>
              </a:lnSpc>
              <a:buFont typeface="Open Sans Semibold" panose="020B0606030504020204" pitchFamily="34" charset="0"/>
              <a:buAutoNum type="arabicPeriod"/>
            </a:pPr>
            <a:r>
              <a:rPr lang="en-US" altLang="en-US" dirty="0"/>
              <a:t>Medical Plan Options</a:t>
            </a:r>
          </a:p>
          <a:p>
            <a:pPr>
              <a:lnSpc>
                <a:spcPct val="100000"/>
              </a:lnSpc>
              <a:buFont typeface="Open Sans Semibold" panose="020B0606030504020204" pitchFamily="34" charset="0"/>
              <a:buAutoNum type="arabicPeriod"/>
            </a:pPr>
            <a:r>
              <a:rPr lang="en-US" altLang="en-US" dirty="0"/>
              <a:t>Prescription Benefits</a:t>
            </a:r>
          </a:p>
          <a:p>
            <a:pPr>
              <a:lnSpc>
                <a:spcPct val="100000"/>
              </a:lnSpc>
              <a:buFont typeface="Open Sans Semibold" panose="020B0606030504020204" pitchFamily="34" charset="0"/>
              <a:buAutoNum type="arabicPeriod"/>
            </a:pPr>
            <a:r>
              <a:rPr lang="en-US" altLang="en-US" dirty="0"/>
              <a:t>Making the Most of Your Plan</a:t>
            </a:r>
          </a:p>
          <a:p>
            <a:pPr>
              <a:lnSpc>
                <a:spcPct val="100000"/>
              </a:lnSpc>
              <a:buFont typeface="Open Sans Semibold" panose="020B0606030504020204" pitchFamily="34" charset="0"/>
              <a:buAutoNum type="arabicPeriod"/>
            </a:pPr>
            <a:r>
              <a:rPr lang="en-US" altLang="en-US" dirty="0"/>
              <a:t>Behavioral Health</a:t>
            </a:r>
          </a:p>
          <a:p>
            <a:pPr>
              <a:lnSpc>
                <a:spcPct val="100000"/>
              </a:lnSpc>
              <a:buFont typeface="Open Sans Semibold" panose="020B0606030504020204" pitchFamily="34" charset="0"/>
              <a:buAutoNum type="arabicPeriod"/>
            </a:pPr>
            <a:r>
              <a:rPr lang="en-US" altLang="en-US" dirty="0"/>
              <a:t>CareFirst </a:t>
            </a:r>
            <a:r>
              <a:rPr lang="en-US" altLang="en-US" dirty="0" err="1"/>
              <a:t>WellBeing</a:t>
            </a:r>
            <a:r>
              <a:rPr lang="en-US" alt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83D9870-65CA-1CBC-6482-E8501A181691}"/>
              </a:ext>
            </a:extLst>
          </p:cNvPr>
          <p:cNvSpPr>
            <a:spLocks noGrp="1"/>
          </p:cNvSpPr>
          <p:nvPr>
            <p:ph type="ctrTitle"/>
          </p:nvPr>
        </p:nvSpPr>
        <p:spPr/>
        <p:txBody>
          <a:bodyPr/>
          <a:lstStyle/>
          <a:p>
            <a:r>
              <a:rPr lang="en-US" dirty="0"/>
              <a:t>What Is Open Enrollment?</a:t>
            </a:r>
          </a:p>
        </p:txBody>
      </p:sp>
      <p:pic>
        <p:nvPicPr>
          <p:cNvPr id="12" name="Picture Placeholder 11" descr="Two men in a kitchen&#10;&#10;Description automatically generated">
            <a:extLst>
              <a:ext uri="{FF2B5EF4-FFF2-40B4-BE49-F238E27FC236}">
                <a16:creationId xmlns:a16="http://schemas.microsoft.com/office/drawing/2014/main" id="{B2B24D57-E5AC-B3AD-084D-3E1C935A7E8B}"/>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5246" t="6478" r="21388" b="363"/>
          <a:stretch/>
        </p:blipFill>
        <p:spPr>
          <a:xfrm>
            <a:off x="6751967" y="648425"/>
            <a:ext cx="4778512" cy="5561151"/>
          </a:xfrm>
        </p:spPr>
      </p:pic>
      <p:sp>
        <p:nvSpPr>
          <p:cNvPr id="14" name="Text Placeholder 13">
            <a:extLst>
              <a:ext uri="{FF2B5EF4-FFF2-40B4-BE49-F238E27FC236}">
                <a16:creationId xmlns:a16="http://schemas.microsoft.com/office/drawing/2014/main" id="{ACAF8506-76A8-FE8C-4B7C-B27E7D1B227E}"/>
              </a:ext>
            </a:extLst>
          </p:cNvPr>
          <p:cNvSpPr>
            <a:spLocks noGrp="1"/>
          </p:cNvSpPr>
          <p:nvPr>
            <p:ph type="body" sz="quarter" idx="15"/>
          </p:nvPr>
        </p:nvSpPr>
        <p:spPr>
          <a:xfrm>
            <a:off x="640144" y="1801705"/>
            <a:ext cx="5020009" cy="693105"/>
          </a:xfrm>
        </p:spPr>
        <p:txBody>
          <a:bodyPr/>
          <a:lstStyle/>
          <a:p>
            <a:r>
              <a:rPr lang="en-US" dirty="0"/>
              <a:t>November </a:t>
            </a:r>
            <a:r>
              <a:rPr lang="en-US" dirty="0">
                <a:highlight>
                  <a:srgbClr val="FFFFFF"/>
                </a:highlight>
              </a:rPr>
              <a:t>10</a:t>
            </a:r>
            <a:r>
              <a:rPr lang="en-US" dirty="0"/>
              <a:t>– December </a:t>
            </a:r>
            <a:r>
              <a:rPr lang="en-US" dirty="0">
                <a:highlight>
                  <a:srgbClr val="FFFFFF"/>
                </a:highlight>
              </a:rPr>
              <a:t>08</a:t>
            </a:r>
            <a:r>
              <a:rPr lang="en-US" dirty="0"/>
              <a:t>, 2025</a:t>
            </a:r>
            <a:endParaRPr lang="en-US" dirty="0">
              <a:highlight>
                <a:srgbClr val="FFFFFF"/>
              </a:highlight>
            </a:endParaRPr>
          </a:p>
        </p:txBody>
      </p:sp>
      <p:sp>
        <p:nvSpPr>
          <p:cNvPr id="15" name="Text Placeholder 14">
            <a:extLst>
              <a:ext uri="{FF2B5EF4-FFF2-40B4-BE49-F238E27FC236}">
                <a16:creationId xmlns:a16="http://schemas.microsoft.com/office/drawing/2014/main" id="{4C771480-ED70-D10E-D51D-ED4B05CF2245}"/>
              </a:ext>
            </a:extLst>
          </p:cNvPr>
          <p:cNvSpPr>
            <a:spLocks noGrp="1"/>
          </p:cNvSpPr>
          <p:nvPr>
            <p:ph type="body" sz="quarter" idx="16"/>
          </p:nvPr>
        </p:nvSpPr>
        <p:spPr>
          <a:xfrm>
            <a:off x="683567" y="2494810"/>
            <a:ext cx="5016545" cy="3741346"/>
          </a:xfrm>
        </p:spPr>
        <p:txBody>
          <a:bodyPr/>
          <a:lstStyle/>
          <a:p>
            <a:pPr marL="0" indent="0">
              <a:lnSpc>
                <a:spcPct val="100000"/>
              </a:lnSpc>
              <a:spcAft>
                <a:spcPts val="0"/>
              </a:spcAft>
              <a:buNone/>
            </a:pPr>
            <a:r>
              <a:rPr lang="en-US" b="1" dirty="0"/>
              <a:t>Your opportunity each year to review and make changes to your benefits</a:t>
            </a:r>
          </a:p>
          <a:p>
            <a:pPr>
              <a:lnSpc>
                <a:spcPct val="100000"/>
              </a:lnSpc>
              <a:spcAft>
                <a:spcPts val="0"/>
              </a:spcAft>
            </a:pPr>
            <a:r>
              <a:rPr lang="en-US" dirty="0"/>
              <a:t>Enroll in a health insurance plan</a:t>
            </a:r>
          </a:p>
          <a:p>
            <a:pPr>
              <a:lnSpc>
                <a:spcPct val="100000"/>
              </a:lnSpc>
              <a:spcAft>
                <a:spcPts val="0"/>
              </a:spcAft>
            </a:pPr>
            <a:r>
              <a:rPr lang="en-US" dirty="0"/>
              <a:t>Add or remove dependents</a:t>
            </a:r>
          </a:p>
          <a:p>
            <a:pPr>
              <a:lnSpc>
                <a:spcPct val="100000"/>
              </a:lnSpc>
              <a:spcAft>
                <a:spcPts val="0"/>
              </a:spcAft>
            </a:pPr>
            <a:r>
              <a:rPr lang="en-US" dirty="0"/>
              <a:t>Make changes to plan enrollment, coverage, </a:t>
            </a:r>
            <a:br>
              <a:rPr lang="en-US" dirty="0"/>
            </a:br>
            <a:r>
              <a:rPr lang="en-US" dirty="0"/>
              <a:t>health spending/savings account contributions</a:t>
            </a:r>
          </a:p>
        </p:txBody>
      </p:sp>
      <p:sp>
        <p:nvSpPr>
          <p:cNvPr id="3" name="Slide Number Placeholder 2">
            <a:extLst>
              <a:ext uri="{FF2B5EF4-FFF2-40B4-BE49-F238E27FC236}">
                <a16:creationId xmlns:a16="http://schemas.microsoft.com/office/drawing/2014/main" id="{E2615FCD-C3DC-916A-9A8B-2D7C9918B8D6}"/>
              </a:ext>
            </a:extLst>
          </p:cNvPr>
          <p:cNvSpPr>
            <a:spLocks noGrp="1"/>
          </p:cNvSpPr>
          <p:nvPr>
            <p:ph type="sldNum" sz="quarter" idx="12"/>
          </p:nvPr>
        </p:nvSpPr>
        <p:spPr/>
        <p:txBody>
          <a:bodyPr/>
          <a:lstStyle/>
          <a:p>
            <a:fld id="{50BDF835-6A26-47A6-A2BD-7D4ECF93647D}" type="slidenum">
              <a:rPr lang="en-US" smtClean="0"/>
              <a:pPr/>
              <a:t>3</a:t>
            </a:fld>
            <a:endParaRPr lang="en-US" dirty="0"/>
          </a:p>
        </p:txBody>
      </p:sp>
      <p:sp>
        <p:nvSpPr>
          <p:cNvPr id="11" name="Title 1">
            <a:extLst>
              <a:ext uri="{FF2B5EF4-FFF2-40B4-BE49-F238E27FC236}">
                <a16:creationId xmlns:a16="http://schemas.microsoft.com/office/drawing/2014/main" id="{B255D743-8FE8-B213-DC38-5843D6B47747}"/>
              </a:ext>
            </a:extLst>
          </p:cNvPr>
          <p:cNvSpPr txBox="1">
            <a:spLocks/>
          </p:cNvSpPr>
          <p:nvPr/>
        </p:nvSpPr>
        <p:spPr>
          <a:xfrm>
            <a:off x="5671958" y="2265693"/>
            <a:ext cx="5020009" cy="458236"/>
          </a:xfrm>
          <a:prstGeom prst="rect">
            <a:avLst/>
          </a:prstGeom>
        </p:spPr>
        <p:txBody>
          <a:bodyPr vert="horz" lIns="0" tIns="0" rIns="685621" bIns="685621" rtlCol="0" anchor="t" anchorCtr="0">
            <a:noAutofit/>
          </a:bodyPr>
          <a:lstStyle>
            <a:lvl1pPr algn="l" defTabSz="914400" rtl="0" eaLnBrk="1" latinLnBrk="0" hangingPunct="1">
              <a:lnSpc>
                <a:spcPct val="100000"/>
              </a:lnSpc>
              <a:spcBef>
                <a:spcPct val="0"/>
              </a:spcBef>
              <a:buNone/>
              <a:defRPr sz="3400" b="1" kern="1200">
                <a:solidFill>
                  <a:schemeClr val="bg1"/>
                </a:solidFill>
                <a:latin typeface="+mn-lt"/>
                <a:ea typeface="+mj-ea"/>
                <a:cs typeface="+mj-cs"/>
              </a:defRPr>
            </a:lvl1pPr>
          </a:lstStyle>
          <a:p>
            <a:endParaRPr lang="en-US" sz="3399" dirty="0"/>
          </a:p>
        </p:txBody>
      </p:sp>
      <p:pic>
        <p:nvPicPr>
          <p:cNvPr id="16" name="Picture 15" descr="A carrot with a black background&#10;&#10;Description automatically generated">
            <a:extLst>
              <a:ext uri="{FF2B5EF4-FFF2-40B4-BE49-F238E27FC236}">
                <a16:creationId xmlns:a16="http://schemas.microsoft.com/office/drawing/2014/main" id="{62166242-E2BE-2940-BCE6-13D9BBFFFC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0804" y="2148257"/>
            <a:ext cx="1828324" cy="1828324"/>
          </a:xfrm>
          <a:prstGeom prst="rect">
            <a:avLst/>
          </a:prstGeom>
        </p:spPr>
      </p:pic>
    </p:spTree>
    <p:extLst>
      <p:ext uri="{BB962C8B-B14F-4D97-AF65-F5344CB8AC3E}">
        <p14:creationId xmlns:p14="http://schemas.microsoft.com/office/powerpoint/2010/main" val="48287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website&#10;&#10;AI-generated content may be incorrect.">
            <a:extLst>
              <a:ext uri="{FF2B5EF4-FFF2-40B4-BE49-F238E27FC236}">
                <a16:creationId xmlns:a16="http://schemas.microsoft.com/office/drawing/2014/main" id="{F3CB9F61-89D5-5AB7-86A2-57BCDE7B8184}"/>
              </a:ext>
            </a:extLst>
          </p:cNvPr>
          <p:cNvPicPr>
            <a:picLocks noChangeAspect="1"/>
          </p:cNvPicPr>
          <p:nvPr/>
        </p:nvPicPr>
        <p:blipFill>
          <a:blip r:embed="rId2"/>
          <a:stretch>
            <a:fillRect/>
          </a:stretch>
        </p:blipFill>
        <p:spPr>
          <a:xfrm>
            <a:off x="120650" y="0"/>
            <a:ext cx="11947525" cy="6362056"/>
          </a:xfrm>
          <a:prstGeom prst="rect">
            <a:avLst/>
          </a:prstGeom>
          <a:noFill/>
        </p:spPr>
      </p:pic>
      <p:sp>
        <p:nvSpPr>
          <p:cNvPr id="3" name="Slide Number Placeholder 2" hidden="1">
            <a:extLst>
              <a:ext uri="{FF2B5EF4-FFF2-40B4-BE49-F238E27FC236}">
                <a16:creationId xmlns:a16="http://schemas.microsoft.com/office/drawing/2014/main" id="{9F45DE7A-50F6-4A23-5E6C-45DAB0895F48}"/>
              </a:ext>
            </a:extLst>
          </p:cNvPr>
          <p:cNvSpPr>
            <a:spLocks noGrp="1"/>
          </p:cNvSpPr>
          <p:nvPr>
            <p:ph type="sldNum" sz="quarter" idx="12"/>
          </p:nvPr>
        </p:nvSpPr>
        <p:spPr/>
        <p:txBody>
          <a:bodyPr/>
          <a:lstStyle/>
          <a:p>
            <a:pPr>
              <a:spcAft>
                <a:spcPts val="600"/>
              </a:spcAft>
            </a:pPr>
            <a:fld id="{50BDF835-6A26-47A6-A2BD-7D4ECF93647D}" type="slidenum">
              <a:rPr lang="en-US" smtClean="0"/>
              <a:pPr>
                <a:spcAft>
                  <a:spcPts val="600"/>
                </a:spcAft>
              </a:pPr>
              <a:t>4</a:t>
            </a:fld>
            <a:endParaRPr lang="en-US"/>
          </a:p>
        </p:txBody>
      </p:sp>
      <p:sp>
        <p:nvSpPr>
          <p:cNvPr id="2" name="Footer Placeholder 1">
            <a:extLst>
              <a:ext uri="{FF2B5EF4-FFF2-40B4-BE49-F238E27FC236}">
                <a16:creationId xmlns:a16="http://schemas.microsoft.com/office/drawing/2014/main" id="{AD1FB67F-0C18-81E3-11D2-9BE15E3FA83A}"/>
              </a:ext>
            </a:extLst>
          </p:cNvPr>
          <p:cNvSpPr>
            <a:spLocks noGrp="1"/>
          </p:cNvSpPr>
          <p:nvPr>
            <p:ph type="ftr" sz="quarter" idx="4294967295"/>
          </p:nvPr>
        </p:nvSpPr>
        <p:spPr>
          <a:xfrm>
            <a:off x="647531" y="6439058"/>
            <a:ext cx="7541042" cy="365125"/>
          </a:xfrm>
        </p:spPr>
        <p:txBody>
          <a:bodyPr/>
          <a:lstStyle/>
          <a:p>
            <a:pPr>
              <a:spcAft>
                <a:spcPts val="600"/>
              </a:spcAft>
            </a:pPr>
            <a:r>
              <a:rPr lang="en-US"/>
              <a:t>CareFirst BlueCross BlueShield</a:t>
            </a:r>
          </a:p>
        </p:txBody>
      </p:sp>
      <p:sp>
        <p:nvSpPr>
          <p:cNvPr id="10" name="Oval 9">
            <a:extLst>
              <a:ext uri="{FF2B5EF4-FFF2-40B4-BE49-F238E27FC236}">
                <a16:creationId xmlns:a16="http://schemas.microsoft.com/office/drawing/2014/main" id="{AD7D0D76-DDD1-A4B1-6485-93688E51B350}"/>
              </a:ext>
            </a:extLst>
          </p:cNvPr>
          <p:cNvSpPr/>
          <p:nvPr/>
        </p:nvSpPr>
        <p:spPr>
          <a:xfrm>
            <a:off x="9813076" y="2093590"/>
            <a:ext cx="1927473" cy="217487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DC Gov’t CareFirst website</a:t>
            </a:r>
          </a:p>
        </p:txBody>
      </p:sp>
    </p:spTree>
    <p:extLst>
      <p:ext uri="{BB962C8B-B14F-4D97-AF65-F5344CB8AC3E}">
        <p14:creationId xmlns:p14="http://schemas.microsoft.com/office/powerpoint/2010/main" val="2862372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B95A94-53DD-9B86-01EC-38921BED4DB4}"/>
              </a:ext>
            </a:extLst>
          </p:cNvPr>
          <p:cNvSpPr>
            <a:spLocks noGrp="1"/>
          </p:cNvSpPr>
          <p:nvPr>
            <p:ph type="body" sz="quarter" idx="13"/>
          </p:nvPr>
        </p:nvSpPr>
        <p:spPr/>
        <p:txBody>
          <a:bodyPr/>
          <a:lstStyle/>
          <a:p>
            <a:r>
              <a:rPr lang="en-US" dirty="0"/>
              <a:t>Medical Plan Options</a:t>
            </a:r>
          </a:p>
        </p:txBody>
      </p:sp>
      <p:sp>
        <p:nvSpPr>
          <p:cNvPr id="4" name="Slide Number Placeholder 2">
            <a:extLst>
              <a:ext uri="{FF2B5EF4-FFF2-40B4-BE49-F238E27FC236}">
                <a16:creationId xmlns:a16="http://schemas.microsoft.com/office/drawing/2014/main" id="{C0BB7EEF-94B1-5901-B412-5AD6810ED7AD}"/>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5</a:t>
            </a:fld>
            <a:endParaRPr lang="en-US" dirty="0">
              <a:solidFill>
                <a:srgbClr val="303030">
                  <a:tint val="75000"/>
                </a:srgbClr>
              </a:solidFill>
              <a:latin typeface="Open Sans"/>
            </a:endParaRPr>
          </a:p>
        </p:txBody>
      </p:sp>
    </p:spTree>
    <p:extLst>
      <p:ext uri="{BB962C8B-B14F-4D97-AF65-F5344CB8AC3E}">
        <p14:creationId xmlns:p14="http://schemas.microsoft.com/office/powerpoint/2010/main" val="2005412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69"/>
            <a:ext cx="8686800" cy="1355888"/>
          </a:xfrm>
        </p:spPr>
        <p:txBody>
          <a:bodyPr/>
          <a:lstStyle/>
          <a:p>
            <a:r>
              <a:rPr lang="en-US" dirty="0">
                <a:latin typeface="Oswald Regular" charset="0"/>
              </a:rPr>
              <a:t>REGIONAL PLAN - HMO</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721492C-57B8-D147-A0C0-81E7259E01E4}"/>
              </a:ext>
            </a:extLst>
          </p:cNvPr>
          <p:cNvSpPr txBox="1"/>
          <p:nvPr/>
        </p:nvSpPr>
        <p:spPr>
          <a:xfrm>
            <a:off x="978715" y="417478"/>
            <a:ext cx="1289135" cy="307777"/>
          </a:xfrm>
          <a:prstGeom prst="rect">
            <a:avLst/>
          </a:prstGeom>
          <a:noFill/>
        </p:spPr>
        <p:txBody>
          <a:bodyPr wrap="none" rtlCol="0">
            <a:spAutoFit/>
          </a:bodyPr>
          <a:lstStyle/>
          <a:p>
            <a:r>
              <a:rPr lang="en-US" sz="1400" dirty="0">
                <a:solidFill>
                  <a:schemeClr val="accent1"/>
                </a:solidFill>
                <a:latin typeface="Oswald Regular" panose="02000503000000000000" pitchFamily="2" charset="77"/>
              </a:rPr>
              <a:t>MEDICAL PLANS</a:t>
            </a:r>
          </a:p>
        </p:txBody>
      </p:sp>
      <p:graphicFrame>
        <p:nvGraphicFramePr>
          <p:cNvPr id="7" name="Chart Placeholder 4">
            <a:extLst>
              <a:ext uri="{FF2B5EF4-FFF2-40B4-BE49-F238E27FC236}">
                <a16:creationId xmlns:a16="http://schemas.microsoft.com/office/drawing/2014/main" id="{45D78F06-E0CC-F04E-BA65-9FA41D645E6F}"/>
              </a:ext>
            </a:extLst>
          </p:cNvPr>
          <p:cNvGraphicFramePr>
            <a:graphicFrameLocks/>
          </p:cNvGraphicFramePr>
          <p:nvPr/>
        </p:nvGraphicFramePr>
        <p:xfrm>
          <a:off x="1048345" y="1676400"/>
          <a:ext cx="10514318" cy="4534248"/>
        </p:xfrm>
        <a:graphic>
          <a:graphicData uri="http://schemas.openxmlformats.org/drawingml/2006/table">
            <a:tbl>
              <a:tblPr firstRow="1" bandRow="1">
                <a:tableStyleId>{B301B821-A1FF-4177-AEE7-76D212191A09}</a:tableStyleId>
              </a:tblPr>
              <a:tblGrid>
                <a:gridCol w="2507313">
                  <a:extLst>
                    <a:ext uri="{9D8B030D-6E8A-4147-A177-3AD203B41FA5}">
                      <a16:colId xmlns:a16="http://schemas.microsoft.com/office/drawing/2014/main" val="20000"/>
                    </a:ext>
                  </a:extLst>
                </a:gridCol>
                <a:gridCol w="8007005">
                  <a:extLst>
                    <a:ext uri="{9D8B030D-6E8A-4147-A177-3AD203B41FA5}">
                      <a16:colId xmlns:a16="http://schemas.microsoft.com/office/drawing/2014/main" val="20001"/>
                    </a:ext>
                  </a:extLst>
                </a:gridCol>
              </a:tblGrid>
              <a:tr h="433698">
                <a:tc gridSpan="2">
                  <a:txBody>
                    <a:bodyPr/>
                    <a:lstStyle/>
                    <a:p>
                      <a:pPr algn="ctr"/>
                      <a:r>
                        <a:rPr lang="en-US" sz="1600" dirty="0">
                          <a:solidFill>
                            <a:schemeClr val="bg1"/>
                          </a:solidFill>
                          <a:latin typeface="Open Sans" charset="0"/>
                          <a:ea typeface="Open Sans" charset="0"/>
                          <a:cs typeface="Open Sans" charset="0"/>
                        </a:rPr>
                        <a:t>Plan</a:t>
                      </a:r>
                      <a:r>
                        <a:rPr lang="en-US" sz="1600" baseline="0" dirty="0">
                          <a:solidFill>
                            <a:schemeClr val="bg1"/>
                          </a:solidFill>
                          <a:latin typeface="Open Sans" charset="0"/>
                          <a:ea typeface="Open Sans" charset="0"/>
                          <a:cs typeface="Open Sans" charset="0"/>
                        </a:rPr>
                        <a:t> highlights</a:t>
                      </a:r>
                      <a:endParaRPr lang="en-US" sz="1600" b="0" i="0" dirty="0">
                        <a:solidFill>
                          <a:schemeClr val="bg1"/>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0"/>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Selection of PCP</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Required (</a:t>
                      </a:r>
                      <a:r>
                        <a:rPr lang="en-US" sz="1600" dirty="0" err="1">
                          <a:solidFill>
                            <a:schemeClr val="tx1">
                              <a:lumMod val="75000"/>
                              <a:lumOff val="25000"/>
                            </a:schemeClr>
                          </a:solidFill>
                          <a:latin typeface="Open Sans" charset="0"/>
                          <a:ea typeface="Open Sans" charset="0"/>
                          <a:cs typeface="Open Sans" charset="0"/>
                        </a:rPr>
                        <a:t>BlueChoice</a:t>
                      </a:r>
                      <a:r>
                        <a:rPr lang="en-US" sz="1600" baseline="0" dirty="0">
                          <a:solidFill>
                            <a:schemeClr val="tx1">
                              <a:lumMod val="75000"/>
                              <a:lumOff val="25000"/>
                            </a:schemeClr>
                          </a:solidFill>
                          <a:latin typeface="Open Sans" charset="0"/>
                          <a:ea typeface="Open Sans" charset="0"/>
                          <a:cs typeface="Open Sans" charset="0"/>
                        </a:rPr>
                        <a:t> Network PCP)</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Referrals</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Not required</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Network</a:t>
                      </a:r>
                      <a:r>
                        <a:rPr lang="en-US" sz="1600" b="1" baseline="0" dirty="0">
                          <a:solidFill>
                            <a:schemeClr val="tx1">
                              <a:lumMod val="75000"/>
                              <a:lumOff val="25000"/>
                            </a:schemeClr>
                          </a:solidFill>
                          <a:latin typeface="Open Sans" charset="0"/>
                          <a:ea typeface="Open Sans" charset="0"/>
                          <a:cs typeface="Open Sans" charset="0"/>
                        </a:rPr>
                        <a:t> </a:t>
                      </a:r>
                      <a:r>
                        <a:rPr lang="en-US" sz="1600" b="1" dirty="0">
                          <a:solidFill>
                            <a:schemeClr val="tx1">
                              <a:lumMod val="75000"/>
                              <a:lumOff val="25000"/>
                            </a:schemeClr>
                          </a:solidFill>
                          <a:latin typeface="Open Sans" charset="0"/>
                          <a:ea typeface="Open Sans" charset="0"/>
                          <a:cs typeface="Open Sans" charset="0"/>
                        </a:rPr>
                        <a:t>labs</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Use of LabCorp required</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6834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lumMod val="75000"/>
                              <a:lumOff val="25000"/>
                            </a:schemeClr>
                          </a:solidFill>
                          <a:latin typeface="Open Sans" charset="0"/>
                          <a:ea typeface="Open Sans" charset="0"/>
                          <a:cs typeface="Open Sans" charset="0"/>
                        </a:rPr>
                        <a:t>In-network</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solidFill>
                            <a:schemeClr val="tx1">
                              <a:lumMod val="75000"/>
                              <a:lumOff val="25000"/>
                            </a:schemeClr>
                          </a:solidFill>
                          <a:latin typeface="Open Sans" charset="0"/>
                          <a:ea typeface="Open Sans" charset="0"/>
                          <a:cs typeface="Open Sans" charset="0"/>
                        </a:rPr>
                        <a:t>BlueChoice</a:t>
                      </a:r>
                      <a:r>
                        <a:rPr lang="en-US" sz="1600" dirty="0">
                          <a:solidFill>
                            <a:schemeClr val="tx1">
                              <a:lumMod val="75000"/>
                              <a:lumOff val="25000"/>
                            </a:schemeClr>
                          </a:solidFill>
                          <a:latin typeface="Open Sans" charset="0"/>
                          <a:ea typeface="Open Sans" charset="0"/>
                          <a:cs typeface="Open Sans" charset="0"/>
                        </a:rPr>
                        <a:t> Network—only available in MD, D.C. and Northern VA </a:t>
                      </a:r>
                      <a:br>
                        <a:rPr lang="en-US" sz="1600" dirty="0">
                          <a:solidFill>
                            <a:schemeClr val="tx1">
                              <a:lumMod val="75000"/>
                              <a:lumOff val="25000"/>
                            </a:schemeClr>
                          </a:solidFill>
                          <a:latin typeface="Open Sans" charset="0"/>
                          <a:ea typeface="Open Sans" charset="0"/>
                          <a:cs typeface="Open Sans" charset="0"/>
                        </a:rPr>
                      </a:br>
                      <a:r>
                        <a:rPr lang="en-US" sz="1600" dirty="0">
                          <a:solidFill>
                            <a:schemeClr val="tx1">
                              <a:lumMod val="75000"/>
                              <a:lumOff val="25000"/>
                            </a:schemeClr>
                          </a:solidFill>
                          <a:latin typeface="Open Sans" charset="0"/>
                          <a:ea typeface="Open Sans" charset="0"/>
                          <a:cs typeface="Open Sans" charset="0"/>
                        </a:rPr>
                        <a:t>(no balance billing)</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Out-of-network</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a:solidFill>
                            <a:schemeClr val="tx1">
                              <a:lumMod val="75000"/>
                              <a:lumOff val="25000"/>
                            </a:schemeClr>
                          </a:solidFill>
                          <a:latin typeface="Open Sans" charset="0"/>
                          <a:ea typeface="Open Sans" charset="0"/>
                          <a:cs typeface="Open Sans" charset="0"/>
                        </a:rPr>
                        <a:t>No coverage</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683425">
                <a:tc>
                  <a:txBody>
                    <a:bodyPr/>
                    <a:lstStyle/>
                    <a:p>
                      <a:pPr algn="l"/>
                      <a:r>
                        <a:rPr lang="en-US" sz="1600" b="1" dirty="0">
                          <a:solidFill>
                            <a:schemeClr val="tx1">
                              <a:lumMod val="75000"/>
                              <a:lumOff val="25000"/>
                            </a:schemeClr>
                          </a:solidFill>
                          <a:latin typeface="Open Sans" charset="0"/>
                          <a:ea typeface="Open Sans" charset="0"/>
                          <a:cs typeface="Open Sans" charset="0"/>
                        </a:rPr>
                        <a:t>Out-of-area coverage</a:t>
                      </a:r>
                      <a:endParaRPr lang="en-US" sz="1600" b="1"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Emergency or urgent care only</a:t>
                      </a:r>
                      <a:endParaRPr lang="en-US" sz="1600" b="0" i="0" dirty="0">
                        <a:solidFill>
                          <a:schemeClr val="tx1">
                            <a:lumMod val="75000"/>
                            <a:lumOff val="25000"/>
                          </a:schemeClr>
                        </a:solidFill>
                        <a:latin typeface="Open Sans" charset="0"/>
                        <a:ea typeface="Open Sans" charset="0"/>
                        <a:cs typeface="Open Sans" charset="0"/>
                      </a:endParaRPr>
                    </a:p>
                  </a:txBody>
                  <a:tcPr marL="116826" marR="11682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41983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69"/>
            <a:ext cx="8686800" cy="1355888"/>
          </a:xfrm>
        </p:spPr>
        <p:txBody>
          <a:bodyPr/>
          <a:lstStyle/>
          <a:p>
            <a:r>
              <a:rPr kumimoji="0" lang="en-US" sz="3200" b="1" i="0" u="none" strike="noStrike" kern="1200" cap="none" spc="0" normalizeH="0" baseline="0" noProof="0" dirty="0">
                <a:ln>
                  <a:noFill/>
                </a:ln>
                <a:solidFill>
                  <a:srgbClr val="005171"/>
                </a:solidFill>
                <a:effectLst/>
                <a:uLnTx/>
                <a:uFillTx/>
                <a:latin typeface="Oswald Regular" charset="0"/>
                <a:ea typeface="+mj-ea"/>
                <a:cs typeface="+mj-cs"/>
              </a:rPr>
              <a:t>REGIONAL PLAN - HMO</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Content Placeholder 3">
            <a:extLst>
              <a:ext uri="{FF2B5EF4-FFF2-40B4-BE49-F238E27FC236}">
                <a16:creationId xmlns:a16="http://schemas.microsoft.com/office/drawing/2014/main" id="{7F4E0467-9293-914E-9B9E-901E4B7AC424}"/>
              </a:ext>
            </a:extLst>
          </p:cNvPr>
          <p:cNvGraphicFramePr>
            <a:graphicFrameLocks/>
          </p:cNvGraphicFramePr>
          <p:nvPr>
            <p:extLst>
              <p:ext uri="{D42A27DB-BD31-4B8C-83A1-F6EECF244321}">
                <p14:modId xmlns:p14="http://schemas.microsoft.com/office/powerpoint/2010/main" val="1963953637"/>
              </p:ext>
            </p:extLst>
          </p:nvPr>
        </p:nvGraphicFramePr>
        <p:xfrm>
          <a:off x="1065211" y="1624615"/>
          <a:ext cx="10241545" cy="4825635"/>
        </p:xfrm>
        <a:graphic>
          <a:graphicData uri="http://schemas.openxmlformats.org/drawingml/2006/table">
            <a:tbl>
              <a:tblPr firstRow="1" bandRow="1">
                <a:tableStyleId>{B301B821-A1FF-4177-AEE7-76D212191A09}</a:tableStyleId>
              </a:tblPr>
              <a:tblGrid>
                <a:gridCol w="6752401">
                  <a:extLst>
                    <a:ext uri="{9D8B030D-6E8A-4147-A177-3AD203B41FA5}">
                      <a16:colId xmlns:a16="http://schemas.microsoft.com/office/drawing/2014/main" val="20000"/>
                    </a:ext>
                  </a:extLst>
                </a:gridCol>
                <a:gridCol w="3039393">
                  <a:extLst>
                    <a:ext uri="{9D8B030D-6E8A-4147-A177-3AD203B41FA5}">
                      <a16:colId xmlns:a16="http://schemas.microsoft.com/office/drawing/2014/main" val="20001"/>
                    </a:ext>
                  </a:extLst>
                </a:gridCol>
                <a:gridCol w="449751">
                  <a:extLst>
                    <a:ext uri="{9D8B030D-6E8A-4147-A177-3AD203B41FA5}">
                      <a16:colId xmlns:a16="http://schemas.microsoft.com/office/drawing/2014/main" val="20002"/>
                    </a:ext>
                  </a:extLst>
                </a:gridCol>
              </a:tblGrid>
              <a:tr h="320504">
                <a:tc>
                  <a:txBody>
                    <a:bodyPr/>
                    <a:lstStyle/>
                    <a:p>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In-network</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rowSpan="13">
                  <a:txBody>
                    <a:bodyPr/>
                    <a:lstStyle/>
                    <a:p>
                      <a:pPr algn="ct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7162">
                <a:tc>
                  <a:txBody>
                    <a:bodyPr/>
                    <a:lstStyle/>
                    <a:p>
                      <a:pPr marL="457200" lvl="1" indent="-457200" algn="l"/>
                      <a:r>
                        <a:rPr lang="en-US" sz="14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deductible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13294">
                <a:tc>
                  <a:txBody>
                    <a:bodyPr/>
                    <a:lstStyle/>
                    <a:p>
                      <a:pPr marL="457200" lvl="1" indent="-457200" algn="l"/>
                      <a:r>
                        <a:rPr lang="en-US" sz="14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&amp; drug out-of-pocket maximum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$3,500 single</a:t>
                      </a:r>
                    </a:p>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$9,400 Family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Preventive care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Primary care provider (PCP)</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 copay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Specialist</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 </a:t>
                      </a:r>
                      <a:r>
                        <a:rPr lang="en-US" sz="1400" b="1" baseline="0" dirty="0">
                          <a:solidFill>
                            <a:schemeClr val="tx1">
                              <a:lumMod val="75000"/>
                              <a:lumOff val="25000"/>
                            </a:schemeClr>
                          </a:solidFill>
                          <a:highlight>
                            <a:srgbClr val="FFFF00"/>
                          </a:highlight>
                          <a:latin typeface="Open Sans" panose="020B0606030504020204" pitchFamily="34" charset="0"/>
                          <a:ea typeface="Open Sans" panose="020B0606030504020204" pitchFamily="34" charset="0"/>
                          <a:cs typeface="Open Sans" panose="020B0606030504020204" pitchFamily="34" charset="0"/>
                        </a:rPr>
                        <a:t>(new copay)</a:t>
                      </a:r>
                      <a:endParaRPr lang="en-US" sz="1400" b="1" dirty="0">
                        <a:solidFill>
                          <a:schemeClr val="tx1">
                            <a:lumMod val="75000"/>
                            <a:lumOff val="25000"/>
                          </a:schemeClr>
                        </a:solidFill>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copay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Labs </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X-ray</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Specialty imaging </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Convenience care (retail health clinic)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 copay</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97162">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Urgent</a:t>
                      </a:r>
                      <a:r>
                        <a:rPr lang="en-US" sz="14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care  </a:t>
                      </a:r>
                      <a:r>
                        <a:rPr lang="en-US" sz="1400" b="1" baseline="0" dirty="0">
                          <a:solidFill>
                            <a:schemeClr val="tx1">
                              <a:lumMod val="75000"/>
                              <a:lumOff val="25000"/>
                            </a:schemeClr>
                          </a:solidFill>
                          <a:highlight>
                            <a:srgbClr val="FFFF00"/>
                          </a:highlight>
                          <a:latin typeface="Open Sans" panose="020B0606030504020204" pitchFamily="34" charset="0"/>
                          <a:ea typeface="Open Sans" panose="020B0606030504020204" pitchFamily="34" charset="0"/>
                          <a:cs typeface="Open Sans" panose="020B0606030504020204" pitchFamily="34" charset="0"/>
                        </a:rPr>
                        <a:t>(new copay)</a:t>
                      </a:r>
                      <a:endPar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504458">
                <a:tc>
                  <a:txBody>
                    <a:bodyPr/>
                    <a:lstStyle/>
                    <a:p>
                      <a:pPr marL="457200" marR="0" indent="-45720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Emergency room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$100 per visit</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(waived if admitted)</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729427">
                <a:tc>
                  <a:txBody>
                    <a:bodyPr/>
                    <a:lstStyle/>
                    <a:p>
                      <a:pPr marL="457200" indent="-457200" algn="l"/>
                      <a:r>
                        <a:rPr lang="en-US"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Inpatient hospital services—facility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$100 per admission</a:t>
                      </a:r>
                    </a:p>
                    <a:p>
                      <a:pPr algn="ctr"/>
                      <a:endParaRPr lang="en-US"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bl>
          </a:graphicData>
        </a:graphic>
      </p:graphicFrame>
      <p:sp>
        <p:nvSpPr>
          <p:cNvPr id="15" name="TextBox 14">
            <a:extLst>
              <a:ext uri="{FF2B5EF4-FFF2-40B4-BE49-F238E27FC236}">
                <a16:creationId xmlns:a16="http://schemas.microsoft.com/office/drawing/2014/main" id="{08784B1C-D50E-7A42-A694-801526672927}"/>
              </a:ext>
            </a:extLst>
          </p:cNvPr>
          <p:cNvSpPr txBox="1"/>
          <p:nvPr/>
        </p:nvSpPr>
        <p:spPr>
          <a:xfrm>
            <a:off x="8578394" y="6485654"/>
            <a:ext cx="2974400" cy="246221"/>
          </a:xfrm>
          <a:prstGeom prst="rect">
            <a:avLst/>
          </a:prstGeom>
          <a:noFill/>
        </p:spPr>
        <p:txBody>
          <a:bodyPr wrap="square" lIns="0" rIns="0" rtlCol="0">
            <a:spAutoFit/>
          </a:bodyPr>
          <a:lstStyle/>
          <a:p>
            <a:pPr algn="r"/>
            <a:r>
              <a:rPr kumimoji="0" lang="en-US" sz="10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1000" dirty="0">
              <a:solidFill>
                <a:schemeClr val="tx1"/>
              </a:solidFill>
            </a:endParaRPr>
          </a:p>
        </p:txBody>
      </p:sp>
      <p:sp>
        <p:nvSpPr>
          <p:cNvPr id="16" name="Footer Placeholder 4">
            <a:extLst>
              <a:ext uri="{FF2B5EF4-FFF2-40B4-BE49-F238E27FC236}">
                <a16:creationId xmlns:a16="http://schemas.microsoft.com/office/drawing/2014/main" id="{C39FDA4F-78D4-634F-A234-E5CC6EBC37C1}"/>
              </a:ext>
            </a:extLst>
          </p:cNvPr>
          <p:cNvSpPr txBox="1">
            <a:spLocks/>
          </p:cNvSpPr>
          <p:nvPr/>
        </p:nvSpPr>
        <p:spPr>
          <a:xfrm>
            <a:off x="1065213" y="6439057"/>
            <a:ext cx="7543006" cy="365125"/>
          </a:xfrm>
          <a:prstGeom prst="rect">
            <a:avLst/>
          </a:prstGeom>
        </p:spPr>
        <p:txBody>
          <a:bodyPr vert="horz" lIns="0" tIns="45720" rIns="91440" bIns="64008" rtlCol="0" anchor="ctr"/>
          <a:lstStyle>
            <a:defPPr>
              <a:defRPr lang="en-US"/>
            </a:defPPr>
            <a:lvl1pPr marL="0" algn="l" defTabSz="609493" rtl="0" eaLnBrk="1" latinLnBrk="0" hangingPunct="1">
              <a:defRPr sz="1000" b="1"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a:lstStyle>
          <a:p>
            <a:r>
              <a:rPr lang="en-US" dirty="0"/>
              <a:t>CareFirst BlueCross BlueShield</a:t>
            </a:r>
          </a:p>
        </p:txBody>
      </p:sp>
    </p:spTree>
    <p:extLst>
      <p:ext uri="{BB962C8B-B14F-4D97-AF65-F5344CB8AC3E}">
        <p14:creationId xmlns:p14="http://schemas.microsoft.com/office/powerpoint/2010/main" val="2987082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69"/>
            <a:ext cx="8686800" cy="1355888"/>
          </a:xfrm>
        </p:spPr>
        <p:txBody>
          <a:bodyPr/>
          <a:lstStyle/>
          <a:p>
            <a:r>
              <a:rPr lang="en-US" dirty="0">
                <a:latin typeface="Oswald Regular" charset="0"/>
              </a:rPr>
              <a:t>NATIONAL PLAN- PPO</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721492C-57B8-D147-A0C0-81E7259E01E4}"/>
              </a:ext>
            </a:extLst>
          </p:cNvPr>
          <p:cNvSpPr txBox="1"/>
          <p:nvPr/>
        </p:nvSpPr>
        <p:spPr>
          <a:xfrm>
            <a:off x="978715" y="417478"/>
            <a:ext cx="1289135" cy="307777"/>
          </a:xfrm>
          <a:prstGeom prst="rect">
            <a:avLst/>
          </a:prstGeom>
          <a:noFill/>
        </p:spPr>
        <p:txBody>
          <a:bodyPr wrap="none" rtlCol="0">
            <a:spAutoFit/>
          </a:bodyPr>
          <a:lstStyle/>
          <a:p>
            <a:r>
              <a:rPr lang="en-US" sz="1400" dirty="0">
                <a:solidFill>
                  <a:schemeClr val="accent1"/>
                </a:solidFill>
                <a:latin typeface="Oswald Regular" panose="02000503000000000000" pitchFamily="2" charset="77"/>
              </a:rPr>
              <a:t>MEDICAL PLANS</a:t>
            </a:r>
          </a:p>
        </p:txBody>
      </p:sp>
      <p:graphicFrame>
        <p:nvGraphicFramePr>
          <p:cNvPr id="7" name="Chart Placeholder 4">
            <a:extLst>
              <a:ext uri="{FF2B5EF4-FFF2-40B4-BE49-F238E27FC236}">
                <a16:creationId xmlns:a16="http://schemas.microsoft.com/office/drawing/2014/main" id="{30281503-7BB5-4243-B2A6-6A10ED693318}"/>
              </a:ext>
            </a:extLst>
          </p:cNvPr>
          <p:cNvGraphicFramePr>
            <a:graphicFrameLocks/>
          </p:cNvGraphicFramePr>
          <p:nvPr>
            <p:extLst>
              <p:ext uri="{D42A27DB-BD31-4B8C-83A1-F6EECF244321}">
                <p14:modId xmlns:p14="http://schemas.microsoft.com/office/powerpoint/2010/main" val="3015994316"/>
              </p:ext>
            </p:extLst>
          </p:nvPr>
        </p:nvGraphicFramePr>
        <p:xfrm>
          <a:off x="1065213" y="1676400"/>
          <a:ext cx="10514318" cy="4427664"/>
        </p:xfrm>
        <a:graphic>
          <a:graphicData uri="http://schemas.openxmlformats.org/drawingml/2006/table">
            <a:tbl>
              <a:tblPr firstRow="1" bandRow="1">
                <a:tableStyleId>{B301B821-A1FF-4177-AEE7-76D212191A09}</a:tableStyleId>
              </a:tblPr>
              <a:tblGrid>
                <a:gridCol w="2507313">
                  <a:extLst>
                    <a:ext uri="{9D8B030D-6E8A-4147-A177-3AD203B41FA5}">
                      <a16:colId xmlns:a16="http://schemas.microsoft.com/office/drawing/2014/main" val="20000"/>
                    </a:ext>
                  </a:extLst>
                </a:gridCol>
                <a:gridCol w="8007005">
                  <a:extLst>
                    <a:ext uri="{9D8B030D-6E8A-4147-A177-3AD203B41FA5}">
                      <a16:colId xmlns:a16="http://schemas.microsoft.com/office/drawing/2014/main" val="20001"/>
                    </a:ext>
                  </a:extLst>
                </a:gridCol>
              </a:tblGrid>
              <a:tr h="466296">
                <a:tc gridSpan="2">
                  <a:txBody>
                    <a:bodyPr/>
                    <a:lstStyle/>
                    <a:p>
                      <a:pPr algn="ctr"/>
                      <a:r>
                        <a:rPr lang="en-US" sz="1600" dirty="0">
                          <a:latin typeface="Open Sans" charset="0"/>
                          <a:ea typeface="Open Sans" charset="0"/>
                          <a:cs typeface="Open Sans" charset="0"/>
                        </a:rPr>
                        <a:t>Plan</a:t>
                      </a:r>
                      <a:r>
                        <a:rPr lang="en-US" sz="1600" baseline="0" dirty="0">
                          <a:latin typeface="Open Sans" charset="0"/>
                          <a:ea typeface="Open Sans" charset="0"/>
                          <a:cs typeface="Open Sans" charset="0"/>
                        </a:rPr>
                        <a:t> highlights</a:t>
                      </a:r>
                      <a:endParaRPr lang="en-US" sz="1600" b="0" i="0" dirty="0">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0"/>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Selection of PCP</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Recommended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Referrals</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Not required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Labs</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tx1">
                              <a:lumMod val="75000"/>
                              <a:lumOff val="25000"/>
                            </a:schemeClr>
                          </a:solidFill>
                          <a:latin typeface="Open Sans" charset="0"/>
                          <a:ea typeface="Open Sans" charset="0"/>
                          <a:cs typeface="Open Sans" charset="0"/>
                        </a:rPr>
                        <a:t>No restrictions</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In-network</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75000"/>
                              <a:lumOff val="25000"/>
                            </a:schemeClr>
                          </a:solidFill>
                          <a:latin typeface="Open Sans" charset="0"/>
                          <a:ea typeface="Open Sans" charset="0"/>
                          <a:cs typeface="Open Sans" charset="0"/>
                        </a:rPr>
                        <a:t>CareFirst</a:t>
                      </a:r>
                      <a:r>
                        <a:rPr lang="en-US" sz="1600" baseline="0" dirty="0">
                          <a:solidFill>
                            <a:schemeClr val="tx1">
                              <a:lumMod val="75000"/>
                              <a:lumOff val="25000"/>
                            </a:schemeClr>
                          </a:solidFill>
                          <a:latin typeface="Open Sans" charset="0"/>
                          <a:ea typeface="Open Sans" charset="0"/>
                          <a:cs typeface="Open Sans" charset="0"/>
                        </a:rPr>
                        <a:t> PPO Network (no balance billing) </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Out-of-network</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baseline="0" dirty="0">
                          <a:solidFill>
                            <a:schemeClr val="tx1">
                              <a:lumMod val="75000"/>
                              <a:lumOff val="25000"/>
                            </a:schemeClr>
                          </a:solidFill>
                          <a:latin typeface="Open Sans" charset="0"/>
                          <a:ea typeface="Open Sans" charset="0"/>
                          <a:cs typeface="Open Sans" charset="0"/>
                        </a:rPr>
                        <a:t>Non-participating providers (will be balance billed)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660228">
                <a:tc>
                  <a:txBody>
                    <a:bodyPr/>
                    <a:lstStyle/>
                    <a:p>
                      <a:pPr algn="l"/>
                      <a:r>
                        <a:rPr lang="en-US" sz="1600" b="1" dirty="0">
                          <a:solidFill>
                            <a:schemeClr val="tx1">
                              <a:lumMod val="75000"/>
                              <a:lumOff val="25000"/>
                            </a:schemeClr>
                          </a:solidFill>
                          <a:latin typeface="Open Sans" charset="0"/>
                          <a:ea typeface="Open Sans" charset="0"/>
                          <a:cs typeface="Open Sans" charset="0"/>
                        </a:rPr>
                        <a:t>Out-of-area coverage</a:t>
                      </a:r>
                      <a:endParaRPr lang="en-US" sz="1600" b="1"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a:solidFill>
                            <a:schemeClr val="tx1">
                              <a:lumMod val="75000"/>
                              <a:lumOff val="25000"/>
                            </a:schemeClr>
                          </a:solidFill>
                          <a:latin typeface="Open Sans" charset="0"/>
                          <a:ea typeface="Open Sans" charset="0"/>
                          <a:cs typeface="Open Sans" charset="0"/>
                        </a:rPr>
                        <a:t>BlueCard</a:t>
                      </a:r>
                      <a:r>
                        <a:rPr lang="en-US" sz="1600" baseline="0" dirty="0">
                          <a:solidFill>
                            <a:schemeClr val="tx1">
                              <a:lumMod val="75000"/>
                              <a:lumOff val="25000"/>
                            </a:schemeClr>
                          </a:solidFill>
                          <a:latin typeface="Open Sans" charset="0"/>
                          <a:ea typeface="Open Sans" charset="0"/>
                          <a:cs typeface="Open Sans" charset="0"/>
                        </a:rPr>
                        <a:t> PPO Network (no balance billing)</a:t>
                      </a:r>
                    </a:p>
                    <a:p>
                      <a:r>
                        <a:rPr lang="en-US" sz="1600" baseline="0" dirty="0">
                          <a:solidFill>
                            <a:schemeClr val="tx1">
                              <a:lumMod val="75000"/>
                              <a:lumOff val="25000"/>
                            </a:schemeClr>
                          </a:solidFill>
                          <a:latin typeface="Open Sans" charset="0"/>
                          <a:ea typeface="Open Sans" charset="0"/>
                          <a:cs typeface="Open Sans" charset="0"/>
                        </a:rPr>
                        <a:t>Non-participating providers (will be balance billed)</a:t>
                      </a:r>
                      <a:endParaRPr lang="en-US" sz="1600" b="0" i="0" dirty="0">
                        <a:solidFill>
                          <a:schemeClr val="tx1">
                            <a:lumMod val="75000"/>
                            <a:lumOff val="25000"/>
                          </a:schemeClr>
                        </a:solidFill>
                        <a:latin typeface="Open Sans" charset="0"/>
                        <a:ea typeface="Open Sans" charset="0"/>
                        <a:cs typeface="Open Sans" charset="0"/>
                      </a:endParaRPr>
                    </a:p>
                  </a:txBody>
                  <a:tcPr marL="116735" marR="116735"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80577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8070"/>
            <a:ext cx="8686800" cy="685164"/>
          </a:xfrm>
        </p:spPr>
        <p:txBody>
          <a:bodyPr/>
          <a:lstStyle/>
          <a:p>
            <a:r>
              <a:rPr kumimoji="0" lang="en-US" sz="3200" b="1" i="0" u="none" strike="noStrike" kern="1200" cap="none" spc="0" normalizeH="0" baseline="0" noProof="0" dirty="0">
                <a:ln>
                  <a:noFill/>
                </a:ln>
                <a:solidFill>
                  <a:srgbClr val="005171"/>
                </a:solidFill>
                <a:effectLst/>
                <a:uLnTx/>
                <a:uFillTx/>
                <a:latin typeface="Oswald Regular" charset="0"/>
                <a:ea typeface="+mj-ea"/>
                <a:cs typeface="+mj-cs"/>
              </a:rPr>
              <a:t>NATIONAL PLAN- PPO</a:t>
            </a:r>
            <a:endParaRPr lang="en-US" dirty="0"/>
          </a:p>
        </p:txBody>
      </p:sp>
      <p:sp>
        <p:nvSpPr>
          <p:cNvPr id="11" name="Rectangle 10"/>
          <p:cNvSpPr/>
          <p:nvPr/>
        </p:nvSpPr>
        <p:spPr>
          <a:xfrm>
            <a:off x="1065211" y="1323162"/>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Content Placeholder 3">
            <a:extLst>
              <a:ext uri="{FF2B5EF4-FFF2-40B4-BE49-F238E27FC236}">
                <a16:creationId xmlns:a16="http://schemas.microsoft.com/office/drawing/2014/main" id="{7F4E0467-9293-914E-9B9E-901E4B7AC424}"/>
              </a:ext>
            </a:extLst>
          </p:cNvPr>
          <p:cNvGraphicFramePr>
            <a:graphicFrameLocks/>
          </p:cNvGraphicFramePr>
          <p:nvPr>
            <p:extLst>
              <p:ext uri="{D42A27DB-BD31-4B8C-83A1-F6EECF244321}">
                <p14:modId xmlns:p14="http://schemas.microsoft.com/office/powerpoint/2010/main" val="1451141207"/>
              </p:ext>
            </p:extLst>
          </p:nvPr>
        </p:nvGraphicFramePr>
        <p:xfrm>
          <a:off x="162242" y="713234"/>
          <a:ext cx="11864340" cy="6872282"/>
        </p:xfrm>
        <a:graphic>
          <a:graphicData uri="http://schemas.openxmlformats.org/drawingml/2006/table">
            <a:tbl>
              <a:tblPr firstRow="1" bandRow="1">
                <a:tableStyleId>{B301B821-A1FF-4177-AEE7-76D212191A09}</a:tableStyleId>
              </a:tblPr>
              <a:tblGrid>
                <a:gridCol w="5984670">
                  <a:extLst>
                    <a:ext uri="{9D8B030D-6E8A-4147-A177-3AD203B41FA5}">
                      <a16:colId xmlns:a16="http://schemas.microsoft.com/office/drawing/2014/main" val="20000"/>
                    </a:ext>
                  </a:extLst>
                </a:gridCol>
                <a:gridCol w="3092237">
                  <a:extLst>
                    <a:ext uri="{9D8B030D-6E8A-4147-A177-3AD203B41FA5}">
                      <a16:colId xmlns:a16="http://schemas.microsoft.com/office/drawing/2014/main" val="20001"/>
                    </a:ext>
                  </a:extLst>
                </a:gridCol>
                <a:gridCol w="2787433">
                  <a:extLst>
                    <a:ext uri="{9D8B030D-6E8A-4147-A177-3AD203B41FA5}">
                      <a16:colId xmlns:a16="http://schemas.microsoft.com/office/drawing/2014/main" val="20002"/>
                    </a:ext>
                  </a:extLst>
                </a:gridCol>
              </a:tblGrid>
              <a:tr h="340687">
                <a:tc>
                  <a:txBody>
                    <a:bodyPr/>
                    <a:lstStyle/>
                    <a:p>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In-network</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Out-of-network</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2140">
                <a:tc>
                  <a:txBody>
                    <a:bodyPr/>
                    <a:lstStyle/>
                    <a:p>
                      <a:pPr marL="457200" lvl="1" indent="-457200" algn="l"/>
                      <a:r>
                        <a:rPr lang="en-US" sz="9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deductible (individual/family)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$750/$1,500</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$1,500/$3,000</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42944">
                <a:tc>
                  <a:txBody>
                    <a:bodyPr/>
                    <a:lstStyle/>
                    <a:p>
                      <a:pPr marL="457200" lvl="1" indent="-457200" algn="l"/>
                      <a:r>
                        <a:rPr lang="en-US" sz="9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Annual medical &amp; drug out-of-pocket maximum (individual/family)</a:t>
                      </a:r>
                    </a:p>
                    <a:p>
                      <a:pPr marL="457200" lvl="1" indent="-457200" algn="l"/>
                      <a:endParaRPr lang="en-US" sz="9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highlight>
                            <a:srgbClr val="FFFF00"/>
                          </a:highlight>
                          <a:latin typeface="Open Sans" panose="020B0606030504020204" pitchFamily="34" charset="0"/>
                          <a:ea typeface="Open Sans" panose="020B0606030504020204" pitchFamily="34" charset="0"/>
                          <a:cs typeface="Open Sans" panose="020B0606030504020204" pitchFamily="34" charset="0"/>
                        </a:rPr>
                        <a:t>$1,750/$3,500</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$3,000/$6,000</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1142">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Preventive care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 charge</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64582">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Primary care provider (PCP)</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50424">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Specialist</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office visit</a:t>
                      </a:r>
                      <a:endPar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50424">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Labs </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650424">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X-ray</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650424">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Specialty imaging </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non-hospital</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(hospital)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468772">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Convenience care (retail health clinic)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468772">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Urgent</a:t>
                      </a:r>
                      <a:r>
                        <a:rPr lang="en-US" sz="9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care</a:t>
                      </a:r>
                      <a:endPar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per visit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After deductible is met, 25% of CareFirst member cost </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451142">
                <a:tc>
                  <a:txBody>
                    <a:bodyPr/>
                    <a:lstStyle/>
                    <a:p>
                      <a:pPr marL="457200" marR="0" indent="-457200" algn="l" defTabSz="914400" rtl="0" eaLnBrk="1" fontAlgn="auto" latinLnBrk="0" hangingPunct="1">
                        <a:lnSpc>
                          <a:spcPct val="100000"/>
                        </a:lnSpc>
                        <a:spcBef>
                          <a:spcPts val="0"/>
                        </a:spcBef>
                        <a:spcAft>
                          <a:spcPts val="0"/>
                        </a:spcAft>
                        <a:buClrTx/>
                        <a:buSzTx/>
                        <a:buFontTx/>
                        <a:buNone/>
                        <a:tabLst/>
                        <a:defRPr/>
                      </a:pPr>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Emergency room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$100 per visit (waived if admitted)</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03030">
                              <a:lumMod val="75000"/>
                              <a:lumOff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$100 per visit (waived if admitted)</a:t>
                      </a:r>
                    </a:p>
                    <a:p>
                      <a:pPr marL="0" marR="0" lvl="0" indent="0" algn="ctr" defTabSz="609341" rtl="0" eaLnBrk="1" fontAlgn="auto" latinLnBrk="0" hangingPunct="1">
                        <a:lnSpc>
                          <a:spcPct val="100000"/>
                        </a:lnSpc>
                        <a:spcBef>
                          <a:spcPts val="0"/>
                        </a:spcBef>
                        <a:spcAft>
                          <a:spcPts val="0"/>
                        </a:spcAft>
                        <a:buClrTx/>
                        <a:buSzTx/>
                        <a:buFontTx/>
                        <a:buNone/>
                        <a:tabLst/>
                        <a:defRPr/>
                      </a:pPr>
                      <a:endPar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472157">
                <a:tc>
                  <a:txBody>
                    <a:bodyPr/>
                    <a:lstStyle/>
                    <a:p>
                      <a:pPr marL="457200" indent="-457200" algn="l"/>
                      <a:r>
                        <a:rPr lang="en-US" sz="9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Inpatient hospital services—facility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After deductible is met, 15%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09341" rtl="0" eaLnBrk="1" fontAlgn="auto" latinLnBrk="0" hangingPunct="1">
                        <a:lnSpc>
                          <a:spcPct val="100000"/>
                        </a:lnSpc>
                        <a:spcBef>
                          <a:spcPts val="0"/>
                        </a:spcBef>
                        <a:spcAft>
                          <a:spcPts val="0"/>
                        </a:spcAft>
                        <a:buClrTx/>
                        <a:buSzTx/>
                        <a:buFontTx/>
                        <a:buNone/>
                        <a:tabLst/>
                        <a:defRPr/>
                      </a:pPr>
                      <a:r>
                        <a:rPr lang="en-US" sz="9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25% of CareFirst member cost</a:t>
                      </a:r>
                    </a:p>
                  </a:txBody>
                  <a:tcPr marL="208154" marR="20815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415087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54260-8FCC-9EDD-EA18-C3C136BE4621}"/>
              </a:ext>
            </a:extLst>
          </p:cNvPr>
          <p:cNvSpPr>
            <a:spLocks noGrp="1"/>
          </p:cNvSpPr>
          <p:nvPr>
            <p:ph type="ctrTitle"/>
          </p:nvPr>
        </p:nvSpPr>
        <p:spPr/>
        <p:txBody>
          <a:bodyPr/>
          <a:lstStyle/>
          <a:p>
            <a:r>
              <a:rPr lang="en-US" dirty="0"/>
              <a:t>CDHP PLAN</a:t>
            </a:r>
          </a:p>
        </p:txBody>
      </p:sp>
      <p:sp>
        <p:nvSpPr>
          <p:cNvPr id="7" name="Text Placeholder 6">
            <a:extLst>
              <a:ext uri="{FF2B5EF4-FFF2-40B4-BE49-F238E27FC236}">
                <a16:creationId xmlns:a16="http://schemas.microsoft.com/office/drawing/2014/main" id="{FA05F938-72D7-BE85-88C5-6BEEAF9CA483}"/>
              </a:ext>
            </a:extLst>
          </p:cNvPr>
          <p:cNvSpPr>
            <a:spLocks noGrp="1"/>
          </p:cNvSpPr>
          <p:nvPr>
            <p:ph type="body" sz="quarter" idx="14"/>
          </p:nvPr>
        </p:nvSpPr>
        <p:spPr/>
        <p:txBody>
          <a:bodyPr/>
          <a:lstStyle/>
          <a:p>
            <a:r>
              <a:rPr lang="en-US" dirty="0"/>
              <a:t>This product provides national coverage</a:t>
            </a:r>
          </a:p>
        </p:txBody>
      </p:sp>
      <p:sp>
        <p:nvSpPr>
          <p:cNvPr id="4" name="Slide Number Placeholder 3">
            <a:extLst>
              <a:ext uri="{FF2B5EF4-FFF2-40B4-BE49-F238E27FC236}">
                <a16:creationId xmlns:a16="http://schemas.microsoft.com/office/drawing/2014/main" id="{38B84F6F-5852-75A0-DCDC-E37725C892AF}"/>
              </a:ext>
            </a:extLst>
          </p:cNvPr>
          <p:cNvSpPr>
            <a:spLocks noGrp="1"/>
          </p:cNvSpPr>
          <p:nvPr>
            <p:ph type="sldNum" sz="quarter" idx="12"/>
          </p:nvPr>
        </p:nvSpPr>
        <p:spPr/>
        <p:txBody>
          <a:bodyPr/>
          <a:lstStyle/>
          <a:p>
            <a:fld id="{50BDF835-6A26-47A6-A2BD-7D4ECF93647D}" type="slidenum">
              <a:rPr lang="en-US" smtClean="0"/>
              <a:pPr/>
              <a:t>10</a:t>
            </a:fld>
            <a:endParaRPr lang="en-US" dirty="0"/>
          </a:p>
        </p:txBody>
      </p:sp>
      <p:graphicFrame>
        <p:nvGraphicFramePr>
          <p:cNvPr id="8" name="Content Placeholder 5">
            <a:extLst>
              <a:ext uri="{FF2B5EF4-FFF2-40B4-BE49-F238E27FC236}">
                <a16:creationId xmlns:a16="http://schemas.microsoft.com/office/drawing/2014/main" id="{B91E1468-D258-8E7C-ACFD-D0EA91E909FD}"/>
              </a:ext>
            </a:extLst>
          </p:cNvPr>
          <p:cNvGraphicFramePr>
            <a:graphicFrameLocks/>
          </p:cNvGraphicFramePr>
          <p:nvPr>
            <p:extLst>
              <p:ext uri="{D42A27DB-BD31-4B8C-83A1-F6EECF244321}">
                <p14:modId xmlns:p14="http://schemas.microsoft.com/office/powerpoint/2010/main" val="1874819301"/>
              </p:ext>
            </p:extLst>
          </p:nvPr>
        </p:nvGraphicFramePr>
        <p:xfrm>
          <a:off x="609440" y="2020993"/>
          <a:ext cx="10969944" cy="2529554"/>
        </p:xfrm>
        <a:graphic>
          <a:graphicData uri="http://schemas.openxmlformats.org/drawingml/2006/table">
            <a:tbl>
              <a:tblPr firstRow="1" bandRow="1">
                <a:tableStyleId>{B301B821-A1FF-4177-AEE7-76D212191A09}</a:tableStyleId>
              </a:tblPr>
              <a:tblGrid>
                <a:gridCol w="3656648">
                  <a:extLst>
                    <a:ext uri="{9D8B030D-6E8A-4147-A177-3AD203B41FA5}">
                      <a16:colId xmlns:a16="http://schemas.microsoft.com/office/drawing/2014/main" val="1342340468"/>
                    </a:ext>
                  </a:extLst>
                </a:gridCol>
                <a:gridCol w="3656648">
                  <a:extLst>
                    <a:ext uri="{9D8B030D-6E8A-4147-A177-3AD203B41FA5}">
                      <a16:colId xmlns:a16="http://schemas.microsoft.com/office/drawing/2014/main" val="3670177423"/>
                    </a:ext>
                  </a:extLst>
                </a:gridCol>
                <a:gridCol w="3656648">
                  <a:extLst>
                    <a:ext uri="{9D8B030D-6E8A-4147-A177-3AD203B41FA5}">
                      <a16:colId xmlns:a16="http://schemas.microsoft.com/office/drawing/2014/main" val="210899649"/>
                    </a:ext>
                  </a:extLst>
                </a:gridCol>
              </a:tblGrid>
              <a:tr h="548497">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endParaRPr lang="en-US" sz="1600" baseline="300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In-network benefits</a:t>
                      </a:r>
                      <a:r>
                        <a:rPr lang="en-US" sz="1600" baseline="30000" dirty="0"/>
                        <a:t>1</a:t>
                      </a:r>
                    </a:p>
                    <a:p>
                      <a:pPr marL="0" marR="0" lvl="0" indent="0" algn="l" defTabSz="609478" rtl="0" eaLnBrk="1" fontAlgn="auto" latinLnBrk="0" hangingPunct="1">
                        <a:lnSpc>
                          <a:spcPct val="100000"/>
                        </a:lnSpc>
                        <a:spcBef>
                          <a:spcPts val="0"/>
                        </a:spcBef>
                        <a:spcAft>
                          <a:spcPts val="0"/>
                        </a:spcAft>
                        <a:buClrTx/>
                        <a:buSzTx/>
                        <a:buFontTx/>
                        <a:buNone/>
                        <a:tabLst/>
                        <a:defRPr/>
                      </a:pPr>
                      <a:r>
                        <a:rPr lang="en-US" sz="1400" b="0" kern="1200" dirty="0">
                          <a:solidFill>
                            <a:schemeClr val="lt1"/>
                          </a:solidFill>
                          <a:effectLst/>
                          <a:latin typeface="+mn-lt"/>
                          <a:ea typeface="+mn-ea"/>
                          <a:cs typeface="+mn-cs"/>
                        </a:rPr>
                        <a:t>Lowest out-of-pocket costs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Out-of-network benefits</a:t>
                      </a:r>
                    </a:p>
                    <a:p>
                      <a:pPr marL="0" marR="0" lvl="0" indent="0" algn="l" defTabSz="609478" rtl="0" eaLnBrk="1" fontAlgn="auto" latinLnBrk="0" hangingPunct="1">
                        <a:lnSpc>
                          <a:spcPct val="100000"/>
                        </a:lnSpc>
                        <a:spcBef>
                          <a:spcPts val="0"/>
                        </a:spcBef>
                        <a:spcAft>
                          <a:spcPts val="0"/>
                        </a:spcAft>
                        <a:buClrTx/>
                        <a:buSzTx/>
                        <a:buFontTx/>
                        <a:buNone/>
                        <a:tabLst/>
                        <a:defRPr/>
                      </a:pPr>
                      <a:r>
                        <a:rPr lang="en-US" sz="1400" b="0" kern="1200" dirty="0">
                          <a:solidFill>
                            <a:schemeClr val="lt1"/>
                          </a:solidFill>
                          <a:effectLst/>
                          <a:latin typeface="+mn-lt"/>
                          <a:ea typeface="+mn-ea"/>
                          <a:cs typeface="+mn-cs"/>
                        </a:rPr>
                        <a:t>Highest out-of-pocket costs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06738452"/>
                  </a:ext>
                </a:extLst>
              </a:tr>
              <a:tr h="1066522">
                <a:tc>
                  <a:txBody>
                    <a:bodyPr/>
                    <a:lstStyle/>
                    <a:p>
                      <a:r>
                        <a:rPr lang="en-US" sz="1600" dirty="0"/>
                        <a:t>Network Search: “Find a Doctor” </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err="1"/>
                        <a:t>BlueChoice</a:t>
                      </a:r>
                      <a:r>
                        <a:rPr lang="en-US" sz="1600" dirty="0"/>
                        <a:t> Advantage</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22238" indent="-122238">
                        <a:buClr>
                          <a:schemeClr val="accent1"/>
                        </a:buClr>
                        <a:buSzPct val="80000"/>
                        <a:buFont typeface="Wingdings" pitchFamily="2" charset="2"/>
                        <a:buChar char="§"/>
                        <a:tabLst/>
                      </a:pPr>
                      <a:r>
                        <a:rPr lang="en-US" sz="1600" dirty="0"/>
                        <a:t>Your plan offers coverage for out-of-network providers</a:t>
                      </a:r>
                      <a:r>
                        <a:rPr lang="en-US" sz="1600" baseline="30000" dirty="0"/>
                        <a:t>2</a:t>
                      </a:r>
                    </a:p>
                    <a:p>
                      <a:pPr marL="122238" indent="-122238">
                        <a:buClr>
                          <a:schemeClr val="accent1"/>
                        </a:buClr>
                        <a:buSzPct val="80000"/>
                        <a:buFont typeface="Wingdings" pitchFamily="2" charset="2"/>
                        <a:buChar char="§"/>
                        <a:tabLst/>
                      </a:pPr>
                      <a:r>
                        <a:rPr lang="en-US" sz="1600" dirty="0"/>
                        <a:t>Balance billing may apply for non-participating providers</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82341611"/>
                  </a:ext>
                </a:extLst>
              </a:tr>
              <a:tr h="457081">
                <a:tc>
                  <a:txBody>
                    <a:bodyPr/>
                    <a:lstStyle/>
                    <a:p>
                      <a:r>
                        <a:rPr lang="en-US" sz="1600" dirty="0"/>
                        <a:t>PCP Selection</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Recommended, but 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600" dirty="0"/>
                        <a:t>Recommended, but 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547750073"/>
                  </a:ext>
                </a:extLst>
              </a:tr>
              <a:tr h="457081">
                <a:tc>
                  <a:txBody>
                    <a:bodyPr/>
                    <a:lstStyle/>
                    <a:p>
                      <a:r>
                        <a:rPr lang="en-US" sz="1600" dirty="0"/>
                        <a:t>Referrals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600" dirty="0"/>
                        <a:t>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dirty="0"/>
                        <a:t>Not required</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164083063"/>
                  </a:ext>
                </a:extLst>
              </a:tr>
            </a:tbl>
          </a:graphicData>
        </a:graphic>
      </p:graphicFrame>
      <p:sp>
        <p:nvSpPr>
          <p:cNvPr id="2" name="TextBox 1">
            <a:extLst>
              <a:ext uri="{FF2B5EF4-FFF2-40B4-BE49-F238E27FC236}">
                <a16:creationId xmlns:a16="http://schemas.microsoft.com/office/drawing/2014/main" id="{14423A8A-439B-C5CB-D948-A580C21C1ADB}"/>
              </a:ext>
            </a:extLst>
          </p:cNvPr>
          <p:cNvSpPr txBox="1"/>
          <p:nvPr/>
        </p:nvSpPr>
        <p:spPr>
          <a:xfrm>
            <a:off x="609440" y="6057215"/>
            <a:ext cx="10969943" cy="399946"/>
          </a:xfrm>
          <a:prstGeom prst="rect">
            <a:avLst/>
          </a:prstGeom>
        </p:spPr>
        <p:txBody>
          <a:bodyPr vert="horz" wrap="square" lIns="0" tIns="0" rIns="0" bIns="0" rtlCol="0" anchor="ctr">
            <a:noAutofit/>
          </a:bodyPr>
          <a:lstStyle/>
          <a:p>
            <a:r>
              <a:rPr lang="en-US" sz="800" baseline="30000" dirty="0"/>
              <a:t>1 </a:t>
            </a:r>
            <a:r>
              <a:rPr lang="en-US" sz="800" dirty="0"/>
              <a:t>Maximize your in-network benefits by searching for providers or facilities that are the lowest cost to you. Use the Out-of-Pocket Costs filter and select In Network: Lowest Out-Of-Pocket. </a:t>
            </a:r>
          </a:p>
          <a:p>
            <a:r>
              <a:rPr lang="en-US" sz="800" baseline="30000" dirty="0"/>
              <a:t>2 </a:t>
            </a:r>
            <a:r>
              <a:rPr lang="en-US" sz="800" dirty="0"/>
              <a:t>Your plan offers coverage for out-of-network providers, but you will pay more out of pocket than you would if you selected an in-network provider or facility. </a:t>
            </a:r>
            <a:r>
              <a:rPr lang="en-US" sz="800" dirty="0">
                <a:solidFill>
                  <a:schemeClr val="lt1"/>
                </a:solidFill>
              </a:rPr>
              <a:t>.</a:t>
            </a:r>
            <a:endParaRPr lang="en-US" sz="800" dirty="0"/>
          </a:p>
        </p:txBody>
      </p:sp>
      <p:sp>
        <p:nvSpPr>
          <p:cNvPr id="3" name="TextBox 2">
            <a:extLst>
              <a:ext uri="{FF2B5EF4-FFF2-40B4-BE49-F238E27FC236}">
                <a16:creationId xmlns:a16="http://schemas.microsoft.com/office/drawing/2014/main" id="{2D56990D-E874-76C9-18E2-E2C006F0E1E7}"/>
              </a:ext>
            </a:extLst>
          </p:cNvPr>
          <p:cNvSpPr txBox="1"/>
          <p:nvPr/>
        </p:nvSpPr>
        <p:spPr>
          <a:xfrm>
            <a:off x="6151547" y="7210333"/>
            <a:ext cx="0" cy="0"/>
          </a:xfrm>
          <a:prstGeom prst="rect">
            <a:avLst/>
          </a:prstGeom>
        </p:spPr>
        <p:txBody>
          <a:bodyPr vert="horz" wrap="none" lIns="0" tIns="0" rIns="0" bIns="0" rtlCol="0" anchor="ctr">
            <a:noAutofit/>
          </a:bodyPr>
          <a:lstStyle/>
          <a:p>
            <a:pPr algn="l"/>
            <a:endParaRPr lang="en-US" sz="3399" dirty="0"/>
          </a:p>
        </p:txBody>
      </p:sp>
    </p:spTree>
    <p:extLst>
      <p:ext uri="{BB962C8B-B14F-4D97-AF65-F5344CB8AC3E}">
        <p14:creationId xmlns:p14="http://schemas.microsoft.com/office/powerpoint/2010/main" val="2923799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54260-8FCC-9EDD-EA18-C3C136BE4621}"/>
              </a:ext>
            </a:extLst>
          </p:cNvPr>
          <p:cNvSpPr>
            <a:spLocks noGrp="1"/>
          </p:cNvSpPr>
          <p:nvPr>
            <p:ph type="ctrTitle"/>
          </p:nvPr>
        </p:nvSpPr>
        <p:spPr/>
        <p:txBody>
          <a:bodyPr/>
          <a:lstStyle/>
          <a:p>
            <a:r>
              <a:rPr lang="en-US" dirty="0"/>
              <a:t>CDHP PLAN</a:t>
            </a:r>
          </a:p>
        </p:txBody>
      </p:sp>
      <p:sp>
        <p:nvSpPr>
          <p:cNvPr id="4" name="Slide Number Placeholder 3">
            <a:extLst>
              <a:ext uri="{FF2B5EF4-FFF2-40B4-BE49-F238E27FC236}">
                <a16:creationId xmlns:a16="http://schemas.microsoft.com/office/drawing/2014/main" id="{38B84F6F-5852-75A0-DCDC-E37725C892AF}"/>
              </a:ext>
            </a:extLst>
          </p:cNvPr>
          <p:cNvSpPr>
            <a:spLocks noGrp="1"/>
          </p:cNvSpPr>
          <p:nvPr>
            <p:ph type="sldNum" sz="quarter" idx="12"/>
          </p:nvPr>
        </p:nvSpPr>
        <p:spPr/>
        <p:txBody>
          <a:bodyPr/>
          <a:lstStyle/>
          <a:p>
            <a:fld id="{50BDF835-6A26-47A6-A2BD-7D4ECF93647D}" type="slidenum">
              <a:rPr lang="en-US" smtClean="0"/>
              <a:pPr/>
              <a:t>11</a:t>
            </a:fld>
            <a:endParaRPr lang="en-US" dirty="0"/>
          </a:p>
        </p:txBody>
      </p:sp>
      <p:graphicFrame>
        <p:nvGraphicFramePr>
          <p:cNvPr id="8" name="Content Placeholder 5">
            <a:extLst>
              <a:ext uri="{FF2B5EF4-FFF2-40B4-BE49-F238E27FC236}">
                <a16:creationId xmlns:a16="http://schemas.microsoft.com/office/drawing/2014/main" id="{B91E1468-D258-8E7C-ACFD-D0EA91E909FD}"/>
              </a:ext>
            </a:extLst>
          </p:cNvPr>
          <p:cNvGraphicFramePr>
            <a:graphicFrameLocks/>
          </p:cNvGraphicFramePr>
          <p:nvPr>
            <p:extLst>
              <p:ext uri="{D42A27DB-BD31-4B8C-83A1-F6EECF244321}">
                <p14:modId xmlns:p14="http://schemas.microsoft.com/office/powerpoint/2010/main" val="1374981424"/>
              </p:ext>
            </p:extLst>
          </p:nvPr>
        </p:nvGraphicFramePr>
        <p:xfrm>
          <a:off x="125730" y="1019148"/>
          <a:ext cx="11424319" cy="5565530"/>
        </p:xfrm>
        <a:graphic>
          <a:graphicData uri="http://schemas.openxmlformats.org/drawingml/2006/table">
            <a:tbl>
              <a:tblPr firstRow="1" bandRow="1">
                <a:tableStyleId>{B301B821-A1FF-4177-AEE7-76D212191A09}</a:tableStyleId>
              </a:tblPr>
              <a:tblGrid>
                <a:gridCol w="6362156">
                  <a:extLst>
                    <a:ext uri="{9D8B030D-6E8A-4147-A177-3AD203B41FA5}">
                      <a16:colId xmlns:a16="http://schemas.microsoft.com/office/drawing/2014/main" val="1342340468"/>
                    </a:ext>
                  </a:extLst>
                </a:gridCol>
                <a:gridCol w="2950028">
                  <a:extLst>
                    <a:ext uri="{9D8B030D-6E8A-4147-A177-3AD203B41FA5}">
                      <a16:colId xmlns:a16="http://schemas.microsoft.com/office/drawing/2014/main" val="3670177423"/>
                    </a:ext>
                  </a:extLst>
                </a:gridCol>
                <a:gridCol w="2112135">
                  <a:extLst>
                    <a:ext uri="{9D8B030D-6E8A-4147-A177-3AD203B41FA5}">
                      <a16:colId xmlns:a16="http://schemas.microsoft.com/office/drawing/2014/main" val="210899649"/>
                    </a:ext>
                  </a:extLst>
                </a:gridCol>
              </a:tblGrid>
              <a:tr h="311891">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endParaRPr lang="en-US" sz="1600" baseline="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609478" rtl="0" eaLnBrk="1" fontAlgn="auto" latinLnBrk="0" hangingPunct="1">
                        <a:lnSpc>
                          <a:spcPct val="100000"/>
                        </a:lnSpc>
                        <a:spcBef>
                          <a:spcPts val="0"/>
                        </a:spcBef>
                        <a:spcAft>
                          <a:spcPts val="0"/>
                        </a:spcAft>
                        <a:buClrTx/>
                        <a:buSzTx/>
                        <a:buFontTx/>
                        <a:buNone/>
                        <a:tabLst/>
                        <a:defRPr/>
                      </a:pPr>
                      <a:r>
                        <a:rPr lang="en-US" sz="1600" dirty="0"/>
                        <a:t>In-network</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609478" rtl="0" eaLnBrk="1" fontAlgn="auto" latinLnBrk="0" hangingPunct="1">
                        <a:lnSpc>
                          <a:spcPct val="100000"/>
                        </a:lnSpc>
                        <a:spcBef>
                          <a:spcPts val="0"/>
                        </a:spcBef>
                        <a:spcAft>
                          <a:spcPts val="0"/>
                        </a:spcAft>
                        <a:buClrTx/>
                        <a:buSzTx/>
                        <a:buFontTx/>
                        <a:buNone/>
                        <a:tabLst/>
                        <a:defRPr/>
                      </a:pPr>
                      <a:r>
                        <a:rPr lang="en-US" sz="1600" dirty="0"/>
                        <a:t>Out-of-network</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06738452"/>
                  </a:ext>
                </a:extLst>
              </a:tr>
              <a:tr h="396958">
                <a:tc>
                  <a:txBody>
                    <a:bodyPr/>
                    <a:lstStyle/>
                    <a:p>
                      <a:r>
                        <a:rPr lang="en-US" sz="1100" dirty="0"/>
                        <a:t>Annual Medical/RX deductible (individual/family)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highlight>
                            <a:srgbClr val="FFFF00"/>
                          </a:highlight>
                        </a:rPr>
                        <a:t>$1,800 Individual/$3,600 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Clr>
                          <a:schemeClr val="accent1"/>
                        </a:buClr>
                        <a:buSzPct val="80000"/>
                        <a:buFont typeface="Wingdings" pitchFamily="2" charset="2"/>
                        <a:buNone/>
                        <a:tabLst/>
                      </a:pPr>
                      <a:r>
                        <a:rPr lang="en-US" sz="1100" dirty="0">
                          <a:highlight>
                            <a:srgbClr val="FFFF00"/>
                          </a:highlight>
                        </a:rPr>
                        <a:t>$3,600 Individual/$7,200Family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82341611"/>
                  </a:ext>
                </a:extLst>
              </a:tr>
              <a:tr h="396958">
                <a:tc>
                  <a:txBody>
                    <a:bodyPr/>
                    <a:lstStyle/>
                    <a:p>
                      <a:r>
                        <a:rPr lang="en-US" sz="1100" dirty="0"/>
                        <a:t>Annual Medical/Rx out-of-pocket maximum (individual/family)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609478" rtl="0" eaLnBrk="1" fontAlgn="auto" latinLnBrk="0" hangingPunct="1">
                        <a:lnSpc>
                          <a:spcPct val="100000"/>
                        </a:lnSpc>
                        <a:spcBef>
                          <a:spcPts val="0"/>
                        </a:spcBef>
                        <a:spcAft>
                          <a:spcPts val="0"/>
                        </a:spcAft>
                        <a:buClrTx/>
                        <a:buSzTx/>
                        <a:buFontTx/>
                        <a:buNone/>
                        <a:tabLst/>
                        <a:defRPr/>
                      </a:pPr>
                      <a:r>
                        <a:rPr lang="en-US" sz="1100" dirty="0">
                          <a:highlight>
                            <a:srgbClr val="FFFF00"/>
                          </a:highlight>
                        </a:rPr>
                        <a:t>$3,250 Individual/$6,500 Family </a:t>
                      </a:r>
                    </a:p>
                    <a:p>
                      <a:pPr marL="0" marR="0" lvl="0" indent="0" algn="l" defTabSz="609478" rtl="0" eaLnBrk="1" fontAlgn="auto" latinLnBrk="0" hangingPunct="1">
                        <a:lnSpc>
                          <a:spcPct val="100000"/>
                        </a:lnSpc>
                        <a:spcBef>
                          <a:spcPts val="0"/>
                        </a:spcBef>
                        <a:spcAft>
                          <a:spcPts val="0"/>
                        </a:spcAft>
                        <a:buClrTx/>
                        <a:buSzTx/>
                        <a:buFontTx/>
                        <a:buNone/>
                        <a:tabLst/>
                        <a:defRPr/>
                      </a:pPr>
                      <a:r>
                        <a:rPr lang="en-US" sz="1100" dirty="0">
                          <a:highlight>
                            <a:srgbClr val="FFFF00"/>
                          </a:highlight>
                        </a:rPr>
                        <a:t>(note a decrease)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$5,950 Individual/$11,900 Family</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547750073"/>
                  </a:ext>
                </a:extLst>
              </a:tr>
              <a:tr h="396958">
                <a:tc>
                  <a:txBody>
                    <a:bodyPr/>
                    <a:lstStyle/>
                    <a:p>
                      <a:r>
                        <a:rPr lang="en-US" sz="1100" dirty="0"/>
                        <a:t>Preventive care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No Charge </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Clr>
                          <a:schemeClr val="accent1"/>
                        </a:buClr>
                        <a:buSzPct val="80000"/>
                        <a:buFont typeface="Wingdings" pitchFamily="2" charset="2"/>
                        <a:buNone/>
                        <a:tabLst/>
                      </a:pPr>
                      <a:r>
                        <a:rPr lang="en-US" sz="1100" dirty="0"/>
                        <a:t>After deductible, 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164083063"/>
                  </a:ext>
                </a:extLst>
              </a:tr>
              <a:tr h="396958">
                <a:tc>
                  <a:txBody>
                    <a:bodyPr/>
                    <a:lstStyle/>
                    <a:p>
                      <a:r>
                        <a:rPr lang="en-US" sz="1100" dirty="0"/>
                        <a:t>Primary Care Provider (PCP) office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After deductible, 0%</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After deductible, 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23414899"/>
                  </a:ext>
                </a:extLst>
              </a:tr>
              <a:tr h="396958">
                <a:tc>
                  <a:txBody>
                    <a:bodyPr/>
                    <a:lstStyle/>
                    <a:p>
                      <a:r>
                        <a:rPr lang="en-US" sz="1100" dirty="0"/>
                        <a:t>Specialist office visit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uLnTx/>
                          <a:uFillTx/>
                          <a:latin typeface="+mn-lt"/>
                          <a:ea typeface="+mn-ea"/>
                          <a:cs typeface="+mn-cs"/>
                        </a:rPr>
                        <a:t>After deductible, 0%</a:t>
                      </a:r>
                    </a:p>
                    <a:p>
                      <a:pPr marL="0" marR="0" lvl="0" indent="0" algn="l" defTabSz="914126" rtl="0" eaLnBrk="1" fontAlgn="auto" latinLnBrk="0" hangingPunct="1">
                        <a:lnSpc>
                          <a:spcPct val="100000"/>
                        </a:lnSpc>
                        <a:spcBef>
                          <a:spcPts val="0"/>
                        </a:spcBef>
                        <a:spcAft>
                          <a:spcPts val="0"/>
                        </a:spcAft>
                        <a:buClrTx/>
                        <a:buSzTx/>
                        <a:buFontTx/>
                        <a:buNone/>
                        <a:tabLst/>
                        <a:defRPr/>
                      </a:pPr>
                      <a:endParaRPr lang="en-US" sz="11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After deductible, 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51165111"/>
                  </a:ext>
                </a:extLst>
              </a:tr>
              <a:tr h="396958">
                <a:tc>
                  <a:txBody>
                    <a:bodyPr/>
                    <a:lstStyle/>
                    <a:p>
                      <a:r>
                        <a:rPr lang="en-US" sz="1100" dirty="0"/>
                        <a:t>Labs</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rPr>
                        <a:t>After deductible, 0%</a:t>
                      </a:r>
                    </a:p>
                    <a:p>
                      <a:pPr marL="0" marR="0" lvl="0" indent="0" algn="l" defTabSz="914126" rtl="0" eaLnBrk="1" fontAlgn="auto" latinLnBrk="0" hangingPunct="1">
                        <a:lnSpc>
                          <a:spcPct val="100000"/>
                        </a:lnSpc>
                        <a:spcBef>
                          <a:spcPts val="0"/>
                        </a:spcBef>
                        <a:spcAft>
                          <a:spcPts val="0"/>
                        </a:spcAft>
                        <a:buClrTx/>
                        <a:buSzTx/>
                        <a:buFontTx/>
                        <a:buNone/>
                        <a:tabLst/>
                        <a:defRPr/>
                      </a:pPr>
                      <a:endParaRPr lang="en-US" sz="1100" dirty="0">
                        <a:highlight>
                          <a:srgbClr val="FFFF00"/>
                        </a:highlight>
                      </a:endParaRP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After deductible, 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62682891"/>
                  </a:ext>
                </a:extLst>
              </a:tr>
              <a:tr h="396958">
                <a:tc>
                  <a:txBody>
                    <a:bodyPr/>
                    <a:lstStyle/>
                    <a:p>
                      <a:r>
                        <a:rPr lang="en-US" sz="1100" dirty="0"/>
                        <a:t>X-ray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rPr>
                        <a:t>After deductible, 0%</a:t>
                      </a:r>
                    </a:p>
                    <a:p>
                      <a:pPr marL="0" marR="0" lvl="0" indent="0" algn="l" defTabSz="914126" rtl="0" eaLnBrk="1" fontAlgn="auto" latinLnBrk="0" hangingPunct="1">
                        <a:lnSpc>
                          <a:spcPct val="100000"/>
                        </a:lnSpc>
                        <a:spcBef>
                          <a:spcPts val="0"/>
                        </a:spcBef>
                        <a:spcAft>
                          <a:spcPts val="0"/>
                        </a:spcAft>
                        <a:buClrTx/>
                        <a:buSzTx/>
                        <a:buFontTx/>
                        <a:buNone/>
                        <a:tabLst/>
                        <a:defRPr/>
                      </a:pPr>
                      <a:endParaRPr lang="en-US" sz="11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After deductible, 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17821572"/>
                  </a:ext>
                </a:extLst>
              </a:tr>
              <a:tr h="460394">
                <a:tc>
                  <a:txBody>
                    <a:bodyPr/>
                    <a:lstStyle/>
                    <a:p>
                      <a:r>
                        <a:rPr lang="en-US" sz="1100" dirty="0"/>
                        <a:t>Specialty imaging</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rPr>
                        <a:t>After deductible, 0%</a:t>
                      </a:r>
                    </a:p>
                    <a:p>
                      <a:pPr marL="0" marR="0" lvl="0" indent="0" algn="l" defTabSz="914126" rtl="0" eaLnBrk="1" fontAlgn="auto" latinLnBrk="0" hangingPunct="1">
                        <a:lnSpc>
                          <a:spcPct val="100000"/>
                        </a:lnSpc>
                        <a:spcBef>
                          <a:spcPts val="0"/>
                        </a:spcBef>
                        <a:spcAft>
                          <a:spcPts val="0"/>
                        </a:spcAft>
                        <a:buClrTx/>
                        <a:buSzTx/>
                        <a:buFontTx/>
                        <a:buNone/>
                        <a:tabLst/>
                        <a:defRPr/>
                      </a:pPr>
                      <a:endParaRPr lang="en-US" sz="11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lang="en-US" sz="1100" dirty="0"/>
                        <a:t>After deductible, 30% of Allowed Benefit</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998160342"/>
                  </a:ext>
                </a:extLst>
              </a:tr>
              <a:tr h="472719">
                <a:tc>
                  <a:txBody>
                    <a:bodyPr/>
                    <a:lstStyle/>
                    <a:p>
                      <a:r>
                        <a:rPr lang="en-US" sz="1100" dirty="0"/>
                        <a:t>Urgent care</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rPr>
                        <a:t>After deductible, 15% </a:t>
                      </a:r>
                      <a:r>
                        <a:rPr lang="en-US" sz="1100" dirty="0">
                          <a:highlight>
                            <a:srgbClr val="FFFF00"/>
                          </a:highlight>
                        </a:rPr>
                        <a:t>of Allowed Benefit</a:t>
                      </a:r>
                      <a:endPar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endParaRPr>
                    </a:p>
                    <a:p>
                      <a:endParaRPr lang="en-US" sz="11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endParaRPr lang="en-US" sz="1100" dirty="0"/>
                    </a:p>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kumimoji="0" lang="en-US" sz="1100" b="0" i="0" u="none" strike="noStrike" kern="1200" cap="none" spc="0" normalizeH="0" baseline="0" noProof="0" dirty="0">
                          <a:ln>
                            <a:noFill/>
                          </a:ln>
                          <a:solidFill>
                            <a:srgbClr val="303030"/>
                          </a:solidFill>
                          <a:effectLst/>
                          <a:uLnTx/>
                          <a:uFillTx/>
                          <a:latin typeface="+mn-lt"/>
                          <a:ea typeface="+mn-ea"/>
                          <a:cs typeface="+mn-cs"/>
                        </a:rPr>
                        <a:t>After deductible, 30% </a:t>
                      </a:r>
                      <a:r>
                        <a:rPr lang="en-US" sz="1100" dirty="0"/>
                        <a:t>of Allowed Benefit</a:t>
                      </a:r>
                      <a:endParaRPr kumimoji="0" lang="en-US" sz="1100" b="0" i="0" u="none" strike="noStrike" kern="1200" cap="none" spc="0" normalizeH="0" baseline="0" noProof="0" dirty="0">
                        <a:ln>
                          <a:noFill/>
                        </a:ln>
                        <a:solidFill>
                          <a:srgbClr val="303030"/>
                        </a:solidFill>
                        <a:effectLst/>
                        <a:uLnTx/>
                        <a:uFillTx/>
                        <a:latin typeface="+mn-lt"/>
                        <a:ea typeface="+mn-ea"/>
                        <a:cs typeface="+mn-cs"/>
                      </a:endParaRPr>
                    </a:p>
                    <a:p>
                      <a:pPr marL="0" indent="0">
                        <a:buClr>
                          <a:schemeClr val="accent1"/>
                        </a:buClr>
                        <a:buSzPct val="80000"/>
                        <a:buFont typeface="Wingdings" pitchFamily="2" charset="2"/>
                        <a:buNone/>
                        <a:tabLst/>
                      </a:pPr>
                      <a:endParaRPr lang="en-US" sz="11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388483850"/>
                  </a:ext>
                </a:extLst>
              </a:tr>
              <a:tr h="552915">
                <a:tc>
                  <a:txBody>
                    <a:bodyPr/>
                    <a:lstStyle/>
                    <a:p>
                      <a:r>
                        <a:rPr lang="en-US" sz="1100" dirty="0"/>
                        <a:t>Emergency room</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rPr>
                        <a:t>After deductible, 15% </a:t>
                      </a:r>
                      <a:r>
                        <a:rPr lang="en-US" sz="1100" dirty="0">
                          <a:highlight>
                            <a:srgbClr val="FFFF00"/>
                          </a:highlight>
                        </a:rPr>
                        <a:t>of Allowed Benefit</a:t>
                      </a:r>
                      <a:endPar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endParaRPr lang="en-US" sz="11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r>
                        <a:rPr kumimoji="0" lang="en-US" sz="1100" b="0" i="0" u="none" strike="noStrike" kern="1200" cap="none" spc="0" normalizeH="0" baseline="0" noProof="0" dirty="0">
                          <a:ln>
                            <a:noFill/>
                          </a:ln>
                          <a:solidFill>
                            <a:srgbClr val="303030"/>
                          </a:solidFill>
                          <a:effectLst/>
                          <a:uLnTx/>
                          <a:uFillTx/>
                          <a:latin typeface="+mn-lt"/>
                          <a:ea typeface="+mn-ea"/>
                          <a:cs typeface="+mn-cs"/>
                        </a:rPr>
                        <a:t>After deductible, 15% </a:t>
                      </a:r>
                      <a:r>
                        <a:rPr lang="en-US" sz="1100" dirty="0"/>
                        <a:t>of Allowed Benefit</a:t>
                      </a:r>
                      <a:endParaRPr kumimoji="0" lang="en-US" sz="1100" b="0" i="0" u="none" strike="noStrike" kern="1200" cap="none" spc="0" normalizeH="0" baseline="0" noProof="0" dirty="0">
                        <a:ln>
                          <a:noFill/>
                        </a:ln>
                        <a:solidFill>
                          <a:srgbClr val="303030"/>
                        </a:solidFill>
                        <a:effectLst/>
                        <a:uLnTx/>
                        <a:uFillTx/>
                        <a:latin typeface="+mn-lt"/>
                        <a:ea typeface="+mn-ea"/>
                        <a:cs typeface="+mn-cs"/>
                      </a:endParaRPr>
                    </a:p>
                    <a:p>
                      <a:pPr marL="0" marR="0" lvl="0" indent="0" algn="l" defTabSz="914126" rtl="0" eaLnBrk="1" fontAlgn="auto" latinLnBrk="0" hangingPunct="1">
                        <a:lnSpc>
                          <a:spcPct val="100000"/>
                        </a:lnSpc>
                        <a:spcBef>
                          <a:spcPts val="0"/>
                        </a:spcBef>
                        <a:spcAft>
                          <a:spcPts val="0"/>
                        </a:spcAft>
                        <a:buClr>
                          <a:schemeClr val="accent1"/>
                        </a:buClr>
                        <a:buSzPct val="80000"/>
                        <a:buFont typeface="Wingdings" pitchFamily="2" charset="2"/>
                        <a:buNone/>
                        <a:tabLst/>
                        <a:defRPr/>
                      </a:pPr>
                      <a:endParaRPr lang="en-US" sz="1100" dirty="0"/>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9151578"/>
                  </a:ext>
                </a:extLst>
              </a:tr>
              <a:tr h="396958">
                <a:tc>
                  <a:txBody>
                    <a:bodyPr/>
                    <a:lstStyle/>
                    <a:p>
                      <a:r>
                        <a:rPr lang="en-US" sz="1100" dirty="0"/>
                        <a:t>Inpatient hospital services—facility</a:t>
                      </a:r>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rPr>
                        <a:t>After deductible, 15% </a:t>
                      </a:r>
                      <a:r>
                        <a:rPr lang="en-US" sz="1100" dirty="0">
                          <a:highlight>
                            <a:srgbClr val="FFFF00"/>
                          </a:highlight>
                        </a:rPr>
                        <a:t>of Allowed Benefit</a:t>
                      </a:r>
                      <a:endParaRPr kumimoji="0" lang="en-US" sz="1100" b="0" i="0" u="none" strike="noStrike" kern="1200" cap="none" spc="0" normalizeH="0" baseline="0" noProof="0" dirty="0">
                        <a:ln>
                          <a:noFill/>
                        </a:ln>
                        <a:solidFill>
                          <a:srgbClr val="303030"/>
                        </a:solidFill>
                        <a:effectLst/>
                        <a:highlight>
                          <a:srgbClr val="FFFF00"/>
                        </a:highlight>
                        <a:uLnTx/>
                        <a:uFillTx/>
                        <a:latin typeface="+mn-lt"/>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endParaRPr lang="en-US" sz="1100" dirty="0"/>
                    </a:p>
                  </a:txBody>
                  <a:tcPr marL="91416" marR="91416"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Clr>
                          <a:schemeClr val="accent1"/>
                        </a:buClr>
                        <a:buSzPct val="80000"/>
                        <a:buFont typeface="Wingdings" pitchFamily="2" charset="2"/>
                        <a:buNone/>
                        <a:tabLst/>
                      </a:pPr>
                      <a:r>
                        <a:rPr lang="en-US" sz="1100" dirty="0"/>
                        <a:t>Deductible, then 30% of allowed benefit</a:t>
                      </a:r>
                    </a:p>
                  </a:txBody>
                  <a:tcPr marL="91416" marR="91416" marT="45708" marB="45708">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832703"/>
                  </a:ext>
                </a:extLst>
              </a:tr>
            </a:tbl>
          </a:graphicData>
        </a:graphic>
      </p:graphicFrame>
      <p:sp>
        <p:nvSpPr>
          <p:cNvPr id="3" name="TextBox 2">
            <a:extLst>
              <a:ext uri="{FF2B5EF4-FFF2-40B4-BE49-F238E27FC236}">
                <a16:creationId xmlns:a16="http://schemas.microsoft.com/office/drawing/2014/main" id="{2D56990D-E874-76C9-18E2-E2C006F0E1E7}"/>
              </a:ext>
            </a:extLst>
          </p:cNvPr>
          <p:cNvSpPr txBox="1"/>
          <p:nvPr/>
        </p:nvSpPr>
        <p:spPr>
          <a:xfrm>
            <a:off x="6151547" y="7210333"/>
            <a:ext cx="0" cy="0"/>
          </a:xfrm>
          <a:prstGeom prst="rect">
            <a:avLst/>
          </a:prstGeom>
        </p:spPr>
        <p:txBody>
          <a:bodyPr vert="horz" wrap="none" lIns="0" tIns="0" rIns="0" bIns="0" rtlCol="0" anchor="ctr">
            <a:noAutofit/>
          </a:bodyPr>
          <a:lstStyle/>
          <a:p>
            <a:pPr algn="l"/>
            <a:endParaRPr lang="en-US" sz="3399" dirty="0"/>
          </a:p>
        </p:txBody>
      </p:sp>
    </p:spTree>
    <p:extLst>
      <p:ext uri="{BB962C8B-B14F-4D97-AF65-F5344CB8AC3E}">
        <p14:creationId xmlns:p14="http://schemas.microsoft.com/office/powerpoint/2010/main" val="239568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FF8F6-1CC5-4C51-3296-082260C794E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64EA56-BF99-EF08-E9F6-C19F9B06636C}"/>
              </a:ext>
            </a:extLst>
          </p:cNvPr>
          <p:cNvSpPr>
            <a:spLocks noGrp="1"/>
          </p:cNvSpPr>
          <p:nvPr>
            <p:ph type="body" sz="quarter" idx="13"/>
          </p:nvPr>
        </p:nvSpPr>
        <p:spPr/>
        <p:txBody>
          <a:bodyPr/>
          <a:lstStyle/>
          <a:p>
            <a:r>
              <a:rPr lang="en-US" dirty="0"/>
              <a:t>Prescription Benefits</a:t>
            </a:r>
          </a:p>
        </p:txBody>
      </p:sp>
      <p:sp>
        <p:nvSpPr>
          <p:cNvPr id="4" name="Slide Number Placeholder 2">
            <a:extLst>
              <a:ext uri="{FF2B5EF4-FFF2-40B4-BE49-F238E27FC236}">
                <a16:creationId xmlns:a16="http://schemas.microsoft.com/office/drawing/2014/main" id="{F6021311-526F-DC03-0AF1-38CD1FA9A0D4}"/>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63" rtl="0" eaLnBrk="1" fontAlgn="auto" latinLnBrk="0" hangingPunct="1">
              <a:lnSpc>
                <a:spcPct val="100000"/>
              </a:lnSpc>
              <a:spcBef>
                <a:spcPts val="0"/>
              </a:spcBef>
              <a:spcAft>
                <a:spcPts val="0"/>
              </a:spcAft>
              <a:buClrTx/>
              <a:buSzTx/>
              <a:buFontTx/>
              <a:buNone/>
              <a:tabLst/>
              <a:defRPr/>
            </a:pPr>
            <a:fld id="{50BDF835-6A26-47A6-A2BD-7D4ECF93647D}" type="slidenum">
              <a:rPr kumimoji="0" lang="en-US" sz="1000" b="0" i="0" u="none" strike="noStrike" kern="1200" cap="none" spc="0" normalizeH="0" baseline="0" noProof="0">
                <a:ln>
                  <a:noFill/>
                </a:ln>
                <a:solidFill>
                  <a:srgbClr val="303030">
                    <a:tint val="75000"/>
                  </a:srgbClr>
                </a:solidFill>
                <a:effectLst/>
                <a:uLnTx/>
                <a:uFillTx/>
                <a:latin typeface="Open Sans"/>
                <a:ea typeface="+mn-ea"/>
                <a:cs typeface="+mn-cs"/>
              </a:rPr>
              <a:pPr marL="0" marR="0" lvl="0" indent="0" algn="r" defTabSz="457063"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srgbClr val="303030">
                  <a:tint val="75000"/>
                </a:srgbClr>
              </a:solidFill>
              <a:effectLst/>
              <a:uLnTx/>
              <a:uFillTx/>
              <a:latin typeface="Open Sans"/>
              <a:ea typeface="+mn-ea"/>
              <a:cs typeface="+mn-cs"/>
            </a:endParaRPr>
          </a:p>
        </p:txBody>
      </p:sp>
    </p:spTree>
    <p:extLst>
      <p:ext uri="{BB962C8B-B14F-4D97-AF65-F5344CB8AC3E}">
        <p14:creationId xmlns:p14="http://schemas.microsoft.com/office/powerpoint/2010/main" val="314153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FCFF-BF8C-5AB0-AF96-08A00C6E6F4E}"/>
              </a:ext>
            </a:extLst>
          </p:cNvPr>
          <p:cNvSpPr>
            <a:spLocks noGrp="1"/>
          </p:cNvSpPr>
          <p:nvPr>
            <p:ph type="ctrTitle"/>
          </p:nvPr>
        </p:nvSpPr>
        <p:spPr/>
        <p:txBody>
          <a:bodyPr/>
          <a:lstStyle/>
          <a:p>
            <a:r>
              <a:rPr lang="en-US" dirty="0"/>
              <a:t>Using Your Prescription Benefits</a:t>
            </a:r>
          </a:p>
        </p:txBody>
      </p:sp>
      <p:sp>
        <p:nvSpPr>
          <p:cNvPr id="6" name="Text Placeholder 5">
            <a:extLst>
              <a:ext uri="{FF2B5EF4-FFF2-40B4-BE49-F238E27FC236}">
                <a16:creationId xmlns:a16="http://schemas.microsoft.com/office/drawing/2014/main" id="{3E253C38-2C03-85AB-36C4-0CC562DF8EF6}"/>
              </a:ext>
            </a:extLst>
          </p:cNvPr>
          <p:cNvSpPr>
            <a:spLocks noGrp="1"/>
          </p:cNvSpPr>
          <p:nvPr>
            <p:ph type="body" sz="quarter" idx="14"/>
          </p:nvPr>
        </p:nvSpPr>
        <p:spPr/>
        <p:txBody>
          <a:bodyPr/>
          <a:lstStyle/>
          <a:p>
            <a:pPr>
              <a:lnSpc>
                <a:spcPct val="100000"/>
              </a:lnSpc>
            </a:pPr>
            <a:r>
              <a:rPr lang="en-US" dirty="0"/>
              <a:t>Review your plan and call CareFirst Pharmacy Services at </a:t>
            </a:r>
            <a:br>
              <a:rPr lang="en-US" dirty="0"/>
            </a:br>
            <a:r>
              <a:rPr lang="en-US" b="1" dirty="0"/>
              <a:t>800-241-3371</a:t>
            </a:r>
            <a:r>
              <a:rPr lang="en-US" dirty="0"/>
              <a:t> with any questions.</a:t>
            </a:r>
          </a:p>
          <a:p>
            <a:pPr>
              <a:lnSpc>
                <a:spcPct val="100000"/>
              </a:lnSpc>
            </a:pPr>
            <a:r>
              <a:rPr lang="en-US" dirty="0"/>
              <a:t>Save money with generics, when available.</a:t>
            </a:r>
          </a:p>
          <a:p>
            <a:pPr>
              <a:lnSpc>
                <a:spcPct val="100000"/>
              </a:lnSpc>
            </a:pPr>
            <a:r>
              <a:rPr lang="en-US" dirty="0"/>
              <a:t>Fill prescriptions at one of 66,000 participating pharmacies nationwide or have them delivered right to your home using our Mail Order Pharmacy.</a:t>
            </a:r>
          </a:p>
        </p:txBody>
      </p:sp>
      <p:pic>
        <p:nvPicPr>
          <p:cNvPr id="11" name="Picture Placeholder 10" descr="A person in a pharmacy looking at a phone&#10;&#10;Description automatically generated">
            <a:extLst>
              <a:ext uri="{FF2B5EF4-FFF2-40B4-BE49-F238E27FC236}">
                <a16:creationId xmlns:a16="http://schemas.microsoft.com/office/drawing/2014/main" id="{AAF18CDF-D79A-6E3B-DE32-4F83344DE6A4}"/>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34081" r="13519"/>
          <a:stretch/>
        </p:blipFill>
        <p:spPr>
          <a:xfrm>
            <a:off x="7922736" y="1336695"/>
            <a:ext cx="3655852" cy="4872880"/>
          </a:xfrm>
        </p:spPr>
      </p:pic>
      <p:sp>
        <p:nvSpPr>
          <p:cNvPr id="8" name="Slide Number Placeholder 3">
            <a:extLst>
              <a:ext uri="{FF2B5EF4-FFF2-40B4-BE49-F238E27FC236}">
                <a16:creationId xmlns:a16="http://schemas.microsoft.com/office/drawing/2014/main" id="{F43A8DC5-9C6B-271F-2AE8-5D63D0B1F496}"/>
              </a:ext>
            </a:extLst>
          </p:cNvPr>
          <p:cNvSpPr>
            <a:spLocks noGrp="1"/>
          </p:cNvSpPr>
          <p:nvPr>
            <p:ph type="sldNum" sz="quarter" idx="12"/>
          </p:nvPr>
        </p:nvSpPr>
        <p:spPr>
          <a:xfrm>
            <a:off x="11200750" y="6376309"/>
            <a:ext cx="349298" cy="327689"/>
          </a:xfrm>
        </p:spPr>
        <p:txBody>
          <a:bodyPr/>
          <a:lstStyle/>
          <a:p>
            <a:fld id="{50BDF835-6A26-47A6-A2BD-7D4ECF93647D}" type="slidenum">
              <a:rPr lang="en-US" smtClean="0"/>
              <a:pPr/>
              <a:t>13</a:t>
            </a:fld>
            <a:endParaRPr lang="en-US" dirty="0"/>
          </a:p>
        </p:txBody>
      </p:sp>
      <p:pic>
        <p:nvPicPr>
          <p:cNvPr id="13" name="Picture 12">
            <a:extLst>
              <a:ext uri="{FF2B5EF4-FFF2-40B4-BE49-F238E27FC236}">
                <a16:creationId xmlns:a16="http://schemas.microsoft.com/office/drawing/2014/main" id="{3CADDCE9-A556-79BB-597C-5804E235AB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78894" y="4174394"/>
            <a:ext cx="1457971" cy="1457971"/>
          </a:xfrm>
          <a:prstGeom prst="rect">
            <a:avLst/>
          </a:prstGeom>
        </p:spPr>
      </p:pic>
    </p:spTree>
    <p:extLst>
      <p:ext uri="{BB962C8B-B14F-4D97-AF65-F5344CB8AC3E}">
        <p14:creationId xmlns:p14="http://schemas.microsoft.com/office/powerpoint/2010/main" val="3241051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C463F-1472-33BA-5555-A491D7277C93}"/>
              </a:ext>
            </a:extLst>
          </p:cNvPr>
          <p:cNvSpPr>
            <a:spLocks noGrp="1"/>
          </p:cNvSpPr>
          <p:nvPr>
            <p:ph type="ctrTitle"/>
          </p:nvPr>
        </p:nvSpPr>
        <p:spPr>
          <a:xfrm>
            <a:off x="609441" y="368849"/>
            <a:ext cx="10969943" cy="724680"/>
          </a:xfrm>
        </p:spPr>
        <p:txBody>
          <a:bodyPr/>
          <a:lstStyle/>
          <a:p>
            <a:r>
              <a:rPr lang="en-US" dirty="0"/>
              <a:t>Understanding Your Formulary</a:t>
            </a:r>
          </a:p>
        </p:txBody>
      </p:sp>
      <p:sp>
        <p:nvSpPr>
          <p:cNvPr id="3" name="Text Placeholder 2">
            <a:extLst>
              <a:ext uri="{FF2B5EF4-FFF2-40B4-BE49-F238E27FC236}">
                <a16:creationId xmlns:a16="http://schemas.microsoft.com/office/drawing/2014/main" id="{8D6E5F1E-5E66-7AFF-5349-3532DCA5C58E}"/>
              </a:ext>
            </a:extLst>
          </p:cNvPr>
          <p:cNvSpPr>
            <a:spLocks noGrp="1"/>
          </p:cNvSpPr>
          <p:nvPr>
            <p:ph type="body" sz="quarter" idx="13"/>
          </p:nvPr>
        </p:nvSpPr>
        <p:spPr>
          <a:xfrm>
            <a:off x="609441" y="967409"/>
            <a:ext cx="8229759" cy="850799"/>
          </a:xfrm>
        </p:spPr>
        <p:txBody>
          <a:bodyPr/>
          <a:lstStyle/>
          <a:p>
            <a:r>
              <a:rPr lang="en-US" dirty="0"/>
              <a:t>Your formulary: </a:t>
            </a:r>
            <a:r>
              <a:rPr lang="en-US" dirty="0">
                <a:highlight>
                  <a:srgbClr val="FFFFFF"/>
                </a:highlight>
              </a:rPr>
              <a:t>Formulary 3</a:t>
            </a:r>
          </a:p>
          <a:p>
            <a:endParaRPr lang="en-US" dirty="0">
              <a:highlight>
                <a:srgbClr val="FFFF00"/>
              </a:highlight>
            </a:endParaRPr>
          </a:p>
        </p:txBody>
      </p:sp>
      <p:sp>
        <p:nvSpPr>
          <p:cNvPr id="4" name="Text Placeholder 3">
            <a:extLst>
              <a:ext uri="{FF2B5EF4-FFF2-40B4-BE49-F238E27FC236}">
                <a16:creationId xmlns:a16="http://schemas.microsoft.com/office/drawing/2014/main" id="{E73B5A60-6F85-0E2C-66CF-95F7B3CC9B5B}"/>
              </a:ext>
            </a:extLst>
          </p:cNvPr>
          <p:cNvSpPr>
            <a:spLocks noGrp="1"/>
          </p:cNvSpPr>
          <p:nvPr>
            <p:ph type="body" sz="quarter" idx="14"/>
          </p:nvPr>
        </p:nvSpPr>
        <p:spPr>
          <a:xfrm>
            <a:off x="609441" y="1692090"/>
            <a:ext cx="6834926" cy="4684988"/>
          </a:xfrm>
        </p:spPr>
        <p:txBody>
          <a:bodyPr/>
          <a:lstStyle/>
          <a:p>
            <a:pPr>
              <a:lnSpc>
                <a:spcPct val="100000"/>
              </a:lnSpc>
            </a:pPr>
            <a:r>
              <a:rPr lang="en-US" sz="1600" dirty="0"/>
              <a:t>Available at </a:t>
            </a:r>
            <a:r>
              <a:rPr lang="en-US" sz="1600" b="1" dirty="0">
                <a:hlinkClick r:id="rId2"/>
              </a:rPr>
              <a:t>carefirst.com/</a:t>
            </a:r>
            <a:r>
              <a:rPr lang="en-US" sz="1600" b="1" dirty="0" err="1">
                <a:hlinkClick r:id="rId2"/>
              </a:rPr>
              <a:t>rx</a:t>
            </a:r>
            <a:endParaRPr lang="en-US" sz="1600" b="1" dirty="0"/>
          </a:p>
          <a:p>
            <a:pPr>
              <a:lnSpc>
                <a:spcPct val="100000"/>
              </a:lnSpc>
            </a:pPr>
            <a:r>
              <a:rPr lang="en-US" sz="1600" dirty="0"/>
              <a:t>List of prescription drugs your insurance plan covers </a:t>
            </a:r>
          </a:p>
          <a:p>
            <a:pPr>
              <a:lnSpc>
                <a:spcPct val="100000"/>
              </a:lnSpc>
            </a:pPr>
            <a:r>
              <a:rPr lang="en-US" sz="1600" dirty="0"/>
              <a:t>Organized by drug tiers so you can understand how much you pay for each drug</a:t>
            </a:r>
          </a:p>
          <a:p>
            <a:pPr>
              <a:lnSpc>
                <a:spcPct val="100000"/>
              </a:lnSpc>
            </a:pPr>
            <a:r>
              <a:rPr lang="en-US" sz="1600" dirty="0"/>
              <a:t>Your </a:t>
            </a:r>
            <a:r>
              <a:rPr lang="en-US" sz="1600" b="1" dirty="0"/>
              <a:t>Preferred Drug List </a:t>
            </a:r>
            <a:r>
              <a:rPr lang="en-US" sz="1600" dirty="0"/>
              <a:t>is a subset of your formulary that summarizes the generic and preferred brand medications covered by your plan that cost the least out-of-pocket</a:t>
            </a:r>
          </a:p>
          <a:p>
            <a:pPr>
              <a:lnSpc>
                <a:spcPct val="100000"/>
              </a:lnSpc>
            </a:pPr>
            <a:r>
              <a:rPr lang="en-US" sz="1600" dirty="0"/>
              <a:t>Your formulary is reviewed and updated on a quarterly basis to encourage utilization of safe and clinically cost-effective drugs</a:t>
            </a:r>
          </a:p>
          <a:p>
            <a:pPr>
              <a:lnSpc>
                <a:spcPct val="100000"/>
              </a:lnSpc>
            </a:pPr>
            <a:r>
              <a:rPr lang="en-US" sz="1600" dirty="0"/>
              <a:t>You will be notified by letter 30 days in advance if medications you’re currently prescribed will no longer be covered so you and your doctor can work together to find an alternative</a:t>
            </a:r>
          </a:p>
        </p:txBody>
      </p:sp>
      <p:sp>
        <p:nvSpPr>
          <p:cNvPr id="6" name="Slide Number Placeholder 3">
            <a:extLst>
              <a:ext uri="{FF2B5EF4-FFF2-40B4-BE49-F238E27FC236}">
                <a16:creationId xmlns:a16="http://schemas.microsoft.com/office/drawing/2014/main" id="{29F5CD85-BC90-8119-860E-DE33805A6990}"/>
              </a:ext>
            </a:extLst>
          </p:cNvPr>
          <p:cNvSpPr>
            <a:spLocks noGrp="1"/>
          </p:cNvSpPr>
          <p:nvPr>
            <p:ph type="sldNum" sz="quarter" idx="12"/>
          </p:nvPr>
        </p:nvSpPr>
        <p:spPr/>
        <p:txBody>
          <a:bodyPr/>
          <a:lstStyle/>
          <a:p>
            <a:fld id="{50BDF835-6A26-47A6-A2BD-7D4ECF93647D}" type="slidenum">
              <a:rPr lang="en-US" smtClean="0"/>
              <a:pPr/>
              <a:t>14</a:t>
            </a:fld>
            <a:endParaRPr lang="en-US" dirty="0"/>
          </a:p>
        </p:txBody>
      </p:sp>
      <p:grpSp>
        <p:nvGrpSpPr>
          <p:cNvPr id="7" name="Group 6">
            <a:extLst>
              <a:ext uri="{FF2B5EF4-FFF2-40B4-BE49-F238E27FC236}">
                <a16:creationId xmlns:a16="http://schemas.microsoft.com/office/drawing/2014/main" id="{AC133B9C-3C88-4A63-0368-5C3F8D0CA3AE}"/>
              </a:ext>
            </a:extLst>
          </p:cNvPr>
          <p:cNvGrpSpPr/>
          <p:nvPr/>
        </p:nvGrpSpPr>
        <p:grpSpPr>
          <a:xfrm>
            <a:off x="7551358" y="2271790"/>
            <a:ext cx="4022891" cy="2280531"/>
            <a:chOff x="5047205" y="1362469"/>
            <a:chExt cx="3413369" cy="1935000"/>
          </a:xfrm>
        </p:grpSpPr>
        <p:pic>
          <p:nvPicPr>
            <p:cNvPr id="8" name="Picture 7">
              <a:hlinkClick r:id="rId3"/>
              <a:extLst>
                <a:ext uri="{FF2B5EF4-FFF2-40B4-BE49-F238E27FC236}">
                  <a16:creationId xmlns:a16="http://schemas.microsoft.com/office/drawing/2014/main" id="{4E388E6C-F0D4-AB6E-A109-8A1AAD3EC816}"/>
                </a:ext>
              </a:extLst>
            </p:cNvPr>
            <p:cNvPicPr>
              <a:picLocks noChangeAspect="1"/>
            </p:cNvPicPr>
            <p:nvPr/>
          </p:nvPicPr>
          <p:blipFill>
            <a:blip r:embed="rId4">
              <a:extLst>
                <a:ext uri="{28A0092B-C50C-407E-A947-70E740481C1C}">
                  <a14:useLocalDpi xmlns:a14="http://schemas.microsoft.com/office/drawing/2010/main" val="0"/>
                </a:ext>
              </a:extLst>
            </a:blip>
            <a:srcRect l="603" t="-464" r="395"/>
            <a:stretch/>
          </p:blipFill>
          <p:spPr>
            <a:xfrm>
              <a:off x="5047205" y="1362469"/>
              <a:ext cx="3413369" cy="1935000"/>
            </a:xfrm>
            <a:prstGeom prst="rect">
              <a:avLst/>
            </a:prstGeom>
            <a:ln w="12700">
              <a:solidFill>
                <a:schemeClr val="bg1">
                  <a:lumMod val="85000"/>
                </a:schemeClr>
              </a:solidFill>
            </a:ln>
          </p:spPr>
        </p:pic>
        <p:grpSp>
          <p:nvGrpSpPr>
            <p:cNvPr id="9" name="Group 8">
              <a:extLst>
                <a:ext uri="{FF2B5EF4-FFF2-40B4-BE49-F238E27FC236}">
                  <a16:creationId xmlns:a16="http://schemas.microsoft.com/office/drawing/2014/main" id="{BB8D0B25-6678-C22A-D62B-C6007C40DAFB}"/>
                </a:ext>
              </a:extLst>
            </p:cNvPr>
            <p:cNvGrpSpPr/>
            <p:nvPr/>
          </p:nvGrpSpPr>
          <p:grpSpPr>
            <a:xfrm>
              <a:off x="6442983" y="1949939"/>
              <a:ext cx="621811" cy="621811"/>
              <a:chOff x="6442983" y="1949939"/>
              <a:chExt cx="621811" cy="621811"/>
            </a:xfrm>
          </p:grpSpPr>
          <p:sp>
            <p:nvSpPr>
              <p:cNvPr id="10" name="Oval 9">
                <a:extLst>
                  <a:ext uri="{FF2B5EF4-FFF2-40B4-BE49-F238E27FC236}">
                    <a16:creationId xmlns:a16="http://schemas.microsoft.com/office/drawing/2014/main" id="{EDE33916-C048-A2F5-65A9-B1B34327F148}"/>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1" name="Triangle 10">
                <a:extLst>
                  <a:ext uri="{FF2B5EF4-FFF2-40B4-BE49-F238E27FC236}">
                    <a16:creationId xmlns:a16="http://schemas.microsoft.com/office/drawing/2014/main" id="{1F115126-D109-E5CA-B9C3-1EC09A699C1A}"/>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grpSp>
    </p:spTree>
    <p:extLst>
      <p:ext uri="{BB962C8B-B14F-4D97-AF65-F5344CB8AC3E}">
        <p14:creationId xmlns:p14="http://schemas.microsoft.com/office/powerpoint/2010/main" val="818211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247553"/>
            <a:ext cx="8579005" cy="1143000"/>
          </a:xfrm>
        </p:spPr>
        <p:txBody>
          <a:bodyPr/>
          <a:lstStyle/>
          <a:p>
            <a:r>
              <a:rPr lang="en-US" sz="3200" dirty="0"/>
              <a:t>5-TIER PHARMACY BENEFIT- </a:t>
            </a:r>
          </a:p>
        </p:txBody>
      </p:sp>
      <p:sp>
        <p:nvSpPr>
          <p:cNvPr id="3" name="Rectangle 2"/>
          <p:cNvSpPr/>
          <p:nvPr/>
        </p:nvSpPr>
        <p:spPr>
          <a:xfrm>
            <a:off x="1065213" y="1321968"/>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 name="Content Placeholder 3">
            <a:extLst>
              <a:ext uri="{FF2B5EF4-FFF2-40B4-BE49-F238E27FC236}">
                <a16:creationId xmlns:a16="http://schemas.microsoft.com/office/drawing/2014/main" id="{7AD2781D-616C-034F-9CA8-93A4708FA876}"/>
              </a:ext>
            </a:extLst>
          </p:cNvPr>
          <p:cNvGraphicFramePr>
            <a:graphicFrameLocks/>
          </p:cNvGraphicFramePr>
          <p:nvPr>
            <p:extLst>
              <p:ext uri="{D42A27DB-BD31-4B8C-83A1-F6EECF244321}">
                <p14:modId xmlns:p14="http://schemas.microsoft.com/office/powerpoint/2010/main" val="2531290025"/>
              </p:ext>
            </p:extLst>
          </p:nvPr>
        </p:nvGraphicFramePr>
        <p:xfrm>
          <a:off x="829994" y="1249378"/>
          <a:ext cx="10888393" cy="5002819"/>
        </p:xfrm>
        <a:graphic>
          <a:graphicData uri="http://schemas.openxmlformats.org/drawingml/2006/table">
            <a:tbl>
              <a:tblPr firstRow="1" bandRow="1">
                <a:tableStyleId>{B301B821-A1FF-4177-AEE7-76D212191A09}</a:tableStyleId>
              </a:tblPr>
              <a:tblGrid>
                <a:gridCol w="3226726">
                  <a:extLst>
                    <a:ext uri="{9D8B030D-6E8A-4147-A177-3AD203B41FA5}">
                      <a16:colId xmlns:a16="http://schemas.microsoft.com/office/drawing/2014/main" val="20000"/>
                    </a:ext>
                  </a:extLst>
                </a:gridCol>
                <a:gridCol w="2553889">
                  <a:extLst>
                    <a:ext uri="{9D8B030D-6E8A-4147-A177-3AD203B41FA5}">
                      <a16:colId xmlns:a16="http://schemas.microsoft.com/office/drawing/2014/main" val="20001"/>
                    </a:ext>
                  </a:extLst>
                </a:gridCol>
                <a:gridCol w="2553889">
                  <a:extLst>
                    <a:ext uri="{9D8B030D-6E8A-4147-A177-3AD203B41FA5}">
                      <a16:colId xmlns:a16="http://schemas.microsoft.com/office/drawing/2014/main" val="20002"/>
                    </a:ext>
                  </a:extLst>
                </a:gridCol>
                <a:gridCol w="2553889">
                  <a:extLst>
                    <a:ext uri="{9D8B030D-6E8A-4147-A177-3AD203B41FA5}">
                      <a16:colId xmlns:a16="http://schemas.microsoft.com/office/drawing/2014/main" val="3795612629"/>
                    </a:ext>
                  </a:extLst>
                </a:gridCol>
              </a:tblGrid>
              <a:tr h="650381">
                <a:tc>
                  <a:txBody>
                    <a:bodyPr/>
                    <a:lstStyle/>
                    <a:p>
                      <a:pPr>
                        <a:lnSpc>
                          <a:spcPct val="90000"/>
                        </a:lnSpc>
                      </a:pPr>
                      <a:endParaRPr lang="en-US" sz="1600" b="1" dirty="0">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ct val="90000"/>
                        </a:lnSpc>
                      </a:pPr>
                      <a:r>
                        <a:rPr lang="en-US" sz="1600" b="1" dirty="0" err="1">
                          <a:latin typeface="Open Sans" panose="020B0606030504020204" pitchFamily="34" charset="0"/>
                          <a:ea typeface="Open Sans" panose="020B0606030504020204" pitchFamily="34" charset="0"/>
                          <a:cs typeface="Open Sans" panose="020B0606030504020204" pitchFamily="34" charset="0"/>
                        </a:rPr>
                        <a:t>BlueChoice</a:t>
                      </a:r>
                      <a:r>
                        <a:rPr lang="en-US" sz="1600" b="1" dirty="0">
                          <a:latin typeface="Open Sans" panose="020B0606030504020204" pitchFamily="34" charset="0"/>
                          <a:ea typeface="Open Sans" panose="020B0606030504020204" pitchFamily="34" charset="0"/>
                          <a:cs typeface="Open Sans" panose="020B0606030504020204" pitchFamily="34" charset="0"/>
                        </a:rPr>
                        <a:t> HMO Open Access Rx</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ct val="90000"/>
                        </a:lnSpc>
                      </a:pPr>
                      <a:r>
                        <a:rPr lang="en-US" sz="1600" dirty="0" err="1">
                          <a:latin typeface="Open Sans" panose="020B0606030504020204" pitchFamily="34" charset="0"/>
                          <a:ea typeface="Open Sans" panose="020B0606030504020204" pitchFamily="34" charset="0"/>
                          <a:cs typeface="Open Sans" panose="020B0606030504020204" pitchFamily="34" charset="0"/>
                        </a:rPr>
                        <a:t>BluePreferred</a:t>
                      </a:r>
                      <a:r>
                        <a:rPr lang="en-US" sz="1600" dirty="0">
                          <a:latin typeface="Open Sans" panose="020B0606030504020204" pitchFamily="34" charset="0"/>
                          <a:ea typeface="Open Sans" panose="020B0606030504020204" pitchFamily="34" charset="0"/>
                          <a:cs typeface="Open Sans" panose="020B0606030504020204" pitchFamily="34" charset="0"/>
                        </a:rPr>
                        <a:t> PPO RX</a:t>
                      </a:r>
                      <a:endParaRPr lang="en-US" sz="1600" b="1" dirty="0">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ct val="90000"/>
                        </a:lnSpc>
                      </a:pPr>
                      <a:r>
                        <a:rPr lang="en-US" sz="1600" b="1" dirty="0" err="1">
                          <a:latin typeface="Open Sans" panose="020B0606030504020204" pitchFamily="34" charset="0"/>
                          <a:ea typeface="Open Sans" panose="020B0606030504020204" pitchFamily="34" charset="0"/>
                          <a:cs typeface="Open Sans" panose="020B0606030504020204" pitchFamily="34" charset="0"/>
                        </a:rPr>
                        <a:t>BlueChoice</a:t>
                      </a:r>
                      <a:r>
                        <a:rPr lang="en-US" sz="1600" b="1" dirty="0">
                          <a:latin typeface="Open Sans" panose="020B0606030504020204" pitchFamily="34" charset="0"/>
                          <a:ea typeface="Open Sans" panose="020B0606030504020204" pitchFamily="34" charset="0"/>
                          <a:cs typeface="Open Sans" panose="020B0606030504020204" pitchFamily="34" charset="0"/>
                        </a:rPr>
                        <a:t> Advantage CDHP HSA</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13835">
                <a:tc>
                  <a:txBody>
                    <a:bodyPr/>
                    <a:lstStyle/>
                    <a:p>
                      <a:pPr marL="3175" lvl="1" indent="0" algn="l"/>
                      <a:r>
                        <a:rPr lang="en-US" sz="1600" b="1" kern="1200" dirty="0">
                          <a:solidFill>
                            <a:schemeClr val="tx1">
                              <a:lumMod val="75000"/>
                              <a:lumOff val="25000"/>
                            </a:schemeClr>
                          </a:solidFill>
                          <a:effectLst/>
                          <a:latin typeface="Open Sans" panose="020B0606030504020204" pitchFamily="34" charset="0"/>
                          <a:ea typeface="Open Sans" panose="020B0606030504020204" pitchFamily="34" charset="0"/>
                          <a:cs typeface="Open Sans" panose="020B0606030504020204" pitchFamily="34" charset="0"/>
                        </a:rPr>
                        <a:t>Out of pocket Max*</a:t>
                      </a:r>
                    </a:p>
                    <a:p>
                      <a:pPr marL="3175" lvl="1" indent="0" algn="l"/>
                      <a:r>
                        <a:rPr lang="en-US" sz="1200" b="1" i="1" kern="1200" dirty="0">
                          <a:solidFill>
                            <a:schemeClr val="tx1">
                              <a:lumMod val="75000"/>
                              <a:lumOff val="25000"/>
                            </a:schemeClr>
                          </a:solidFill>
                          <a:effectLst/>
                          <a:highlight>
                            <a:srgbClr val="FFFF00"/>
                          </a:highlight>
                          <a:latin typeface="Open Sans" panose="020B0606030504020204" pitchFamily="34" charset="0"/>
                          <a:ea typeface="Open Sans" panose="020B0606030504020204" pitchFamily="34" charset="0"/>
                          <a:cs typeface="Open Sans" panose="020B0606030504020204" pitchFamily="34" charset="0"/>
                        </a:rPr>
                        <a:t>All copays are new with the exception of non-preferred RX copay</a:t>
                      </a:r>
                      <a:endParaRPr lang="en-US" sz="1200" b="0" i="1" kern="1200" dirty="0">
                        <a:solidFill>
                          <a:schemeClr val="tx1">
                            <a:lumMod val="75000"/>
                            <a:lumOff val="25000"/>
                          </a:schemeClr>
                        </a:solidFill>
                        <a:effectLst/>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$3,500 Individual</a:t>
                      </a:r>
                    </a:p>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$9,400 Family</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$1,750 Individual</a:t>
                      </a:r>
                    </a:p>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$3,500 Family</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$3250 Individual</a:t>
                      </a:r>
                    </a:p>
                    <a:p>
                      <a:pPr algn="ctr"/>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$6500 Family</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35771">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1: </a:t>
                      </a:r>
                    </a:p>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Generic drugs</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13835">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2:</a:t>
                      </a: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algn="l"/>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Preferred brand drugs</a:t>
                      </a:r>
                      <a:endPar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61368">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3: </a:t>
                      </a:r>
                    </a:p>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Non-preferred brand drugs</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61368">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4:</a:t>
                      </a: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Preferred specialty drugs</a:t>
                      </a:r>
                      <a:endPar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761368">
                <a:tc>
                  <a:txBody>
                    <a:bodyPr/>
                    <a:lstStyle/>
                    <a:p>
                      <a:pPr algn="l"/>
                      <a:r>
                        <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Tier 5:</a:t>
                      </a: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en-US" sz="1600" b="1"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Non-preferred specialty drugs</a:t>
                      </a:r>
                      <a:endParaRPr lang="en-US"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p>
                  </a:txBody>
                  <a:tcPr marL="191144" marR="191144" marT="45708" marB="4570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3" name="TextBox 12">
            <a:extLst>
              <a:ext uri="{FF2B5EF4-FFF2-40B4-BE49-F238E27FC236}">
                <a16:creationId xmlns:a16="http://schemas.microsoft.com/office/drawing/2014/main" id="{21FF7283-A779-C942-AC1E-A38A654081BC}"/>
              </a:ext>
            </a:extLst>
          </p:cNvPr>
          <p:cNvSpPr txBox="1"/>
          <p:nvPr/>
        </p:nvSpPr>
        <p:spPr>
          <a:xfrm>
            <a:off x="1065212" y="6399726"/>
            <a:ext cx="4325896" cy="215444"/>
          </a:xfrm>
          <a:prstGeom prst="rect">
            <a:avLst/>
          </a:prstGeom>
          <a:noFill/>
        </p:spPr>
        <p:txBody>
          <a:bodyPr wrap="square" lIns="0" rIns="0" rtlCol="0">
            <a:spAutoFit/>
          </a:bodyPr>
          <a:lstStyle/>
          <a:p>
            <a:pPr defTabSz="342900">
              <a:defRPr/>
            </a:pPr>
            <a:r>
              <a:rPr lang="en-US" sz="800" dirty="0">
                <a:solidFill>
                  <a:prstClr val="black"/>
                </a:solidFill>
                <a:latin typeface="Open Sans" charset="0"/>
                <a:ea typeface="Open Sans" charset="0"/>
                <a:cs typeface="Open Sans" charset="0"/>
              </a:rPr>
              <a:t>* No cost drugs are preventive drugs/oral chemotherapy drugs/diabetic supplies.</a:t>
            </a:r>
          </a:p>
        </p:txBody>
      </p:sp>
      <p:sp>
        <p:nvSpPr>
          <p:cNvPr id="11" name="TextBox 10">
            <a:extLst>
              <a:ext uri="{FF2B5EF4-FFF2-40B4-BE49-F238E27FC236}">
                <a16:creationId xmlns:a16="http://schemas.microsoft.com/office/drawing/2014/main" id="{EAD3E43F-6811-8946-9D0D-8518D75141CE}"/>
              </a:ext>
            </a:extLst>
          </p:cNvPr>
          <p:cNvSpPr txBox="1"/>
          <p:nvPr/>
        </p:nvSpPr>
        <p:spPr>
          <a:xfrm>
            <a:off x="978715" y="417478"/>
            <a:ext cx="1895071" cy="307777"/>
          </a:xfrm>
          <a:prstGeom prst="rect">
            <a:avLst/>
          </a:prstGeom>
          <a:noFill/>
        </p:spPr>
        <p:txBody>
          <a:bodyPr wrap="none" rtlCol="0">
            <a:spAutoFit/>
          </a:bodyPr>
          <a:lstStyle/>
          <a:p>
            <a:r>
              <a:rPr lang="en-US" sz="1400" dirty="0">
                <a:solidFill>
                  <a:schemeClr val="accent1"/>
                </a:solidFill>
                <a:latin typeface="Oswald Regular" panose="02000503000000000000" pitchFamily="2" charset="77"/>
              </a:rPr>
              <a:t>PRESCRIPTION BENEFITS</a:t>
            </a:r>
          </a:p>
        </p:txBody>
      </p:sp>
    </p:spTree>
    <p:extLst>
      <p:ext uri="{BB962C8B-B14F-4D97-AF65-F5344CB8AC3E}">
        <p14:creationId xmlns:p14="http://schemas.microsoft.com/office/powerpoint/2010/main" val="1527508263"/>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2D63-CC49-0482-9AE5-69D3FBC47B48}"/>
              </a:ext>
            </a:extLst>
          </p:cNvPr>
          <p:cNvSpPr>
            <a:spLocks noGrp="1"/>
          </p:cNvSpPr>
          <p:nvPr>
            <p:ph type="ctrTitle"/>
          </p:nvPr>
        </p:nvSpPr>
        <p:spPr>
          <a:xfrm>
            <a:off x="609441" y="405077"/>
            <a:ext cx="10969943" cy="688451"/>
          </a:xfrm>
        </p:spPr>
        <p:txBody>
          <a:bodyPr/>
          <a:lstStyle/>
          <a:p>
            <a:r>
              <a:rPr lang="en-US" dirty="0"/>
              <a:t>Mail Order Pharmacy </a:t>
            </a:r>
            <a:r>
              <a:rPr lang="en-US" dirty="0">
                <a:highlight>
                  <a:srgbClr val="FFFF00"/>
                </a:highlight>
              </a:rPr>
              <a:t>(New two copays for a 90-day supply</a:t>
            </a:r>
            <a:r>
              <a:rPr lang="en-US" dirty="0"/>
              <a:t>)</a:t>
            </a:r>
          </a:p>
        </p:txBody>
      </p:sp>
      <p:sp>
        <p:nvSpPr>
          <p:cNvPr id="7" name="Text Placeholder 6">
            <a:extLst>
              <a:ext uri="{FF2B5EF4-FFF2-40B4-BE49-F238E27FC236}">
                <a16:creationId xmlns:a16="http://schemas.microsoft.com/office/drawing/2014/main" id="{855CE146-D95B-C96E-ABBF-6AF6B17F4125}"/>
              </a:ext>
            </a:extLst>
          </p:cNvPr>
          <p:cNvSpPr>
            <a:spLocks noGrp="1"/>
          </p:cNvSpPr>
          <p:nvPr>
            <p:ph type="body" sz="quarter" idx="14"/>
          </p:nvPr>
        </p:nvSpPr>
        <p:spPr>
          <a:xfrm>
            <a:off x="609442" y="967409"/>
            <a:ext cx="6861468" cy="5242891"/>
          </a:xfrm>
        </p:spPr>
        <p:txBody>
          <a:bodyPr/>
          <a:lstStyle/>
          <a:p>
            <a:pPr marL="0" indent="0">
              <a:buNone/>
            </a:pPr>
            <a:r>
              <a:rPr lang="en-US" b="1" dirty="0"/>
              <a:t>Save time and money on maintenance prescriptions</a:t>
            </a:r>
          </a:p>
          <a:p>
            <a:r>
              <a:rPr lang="en-US" dirty="0"/>
              <a:t>Fill prescriptions online, by phone or by mail</a:t>
            </a:r>
          </a:p>
          <a:p>
            <a:r>
              <a:rPr lang="en-US" dirty="0"/>
              <a:t>Schedule automatic refills</a:t>
            </a:r>
          </a:p>
          <a:p>
            <a:r>
              <a:rPr lang="en-US" dirty="0"/>
              <a:t>Select delivery location</a:t>
            </a:r>
          </a:p>
          <a:p>
            <a:r>
              <a:rPr lang="en-US" dirty="0"/>
              <a:t>Consult a pharmacist by phone 24/7</a:t>
            </a:r>
          </a:p>
          <a:p>
            <a:r>
              <a:rPr lang="en-US" dirty="0"/>
              <a:t>Receive email notification of order status</a:t>
            </a:r>
          </a:p>
        </p:txBody>
      </p:sp>
      <p:sp>
        <p:nvSpPr>
          <p:cNvPr id="3" name="Slide Number Placeholder 2">
            <a:extLst>
              <a:ext uri="{FF2B5EF4-FFF2-40B4-BE49-F238E27FC236}">
                <a16:creationId xmlns:a16="http://schemas.microsoft.com/office/drawing/2014/main" id="{71AE413C-7B0D-0F37-368A-341152970973}"/>
              </a:ext>
            </a:extLst>
          </p:cNvPr>
          <p:cNvSpPr>
            <a:spLocks noGrp="1"/>
          </p:cNvSpPr>
          <p:nvPr>
            <p:ph type="sldNum" sz="quarter" idx="12"/>
          </p:nvPr>
        </p:nvSpPr>
        <p:spPr/>
        <p:txBody>
          <a:bodyPr/>
          <a:lstStyle/>
          <a:p>
            <a:fld id="{50BDF835-6A26-47A6-A2BD-7D4ECF93647D}" type="slidenum">
              <a:rPr lang="en-US" smtClean="0"/>
              <a:pPr/>
              <a:t>16</a:t>
            </a:fld>
            <a:endParaRPr lang="en-US" dirty="0"/>
          </a:p>
        </p:txBody>
      </p:sp>
      <p:sp>
        <p:nvSpPr>
          <p:cNvPr id="8" name="Text Placeholder 1">
            <a:extLst>
              <a:ext uri="{FF2B5EF4-FFF2-40B4-BE49-F238E27FC236}">
                <a16:creationId xmlns:a16="http://schemas.microsoft.com/office/drawing/2014/main" id="{4DA1086D-25EF-7BC9-D2CC-7BDAEB438F7A}"/>
              </a:ext>
            </a:extLst>
          </p:cNvPr>
          <p:cNvSpPr txBox="1">
            <a:spLocks/>
          </p:cNvSpPr>
          <p:nvPr/>
        </p:nvSpPr>
        <p:spPr>
          <a:xfrm>
            <a:off x="609441" y="4823791"/>
            <a:ext cx="6312847" cy="1629132"/>
          </a:xfrm>
          <a:prstGeom prst="roundRect">
            <a:avLst>
              <a:gd name="adj" fmla="val 7854"/>
            </a:avLst>
          </a:prstGeom>
          <a:solidFill>
            <a:srgbClr val="CDF0EC">
              <a:alpha val="50000"/>
            </a:srgbClr>
          </a:solidFill>
          <a:ln>
            <a:noFill/>
          </a:ln>
        </p:spPr>
        <p:txBody>
          <a:bodyPr lIns="274249"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ea typeface="Open Sans"/>
                <a:cs typeface="Open Sans"/>
              </a:rPr>
              <a:t>Visit</a:t>
            </a:r>
            <a:r>
              <a:rPr lang="en-US" b="1" dirty="0">
                <a:ea typeface="Open Sans"/>
                <a:cs typeface="Open Sans"/>
              </a:rPr>
              <a:t> </a:t>
            </a:r>
            <a:r>
              <a:rPr lang="en-US" b="1" dirty="0">
                <a:solidFill>
                  <a:schemeClr val="tx2"/>
                </a:solidFill>
                <a:ea typeface="Open Sans"/>
                <a:cs typeface="Open Sans"/>
                <a:hlinkClick r:id="rId2"/>
              </a:rPr>
              <a:t>carefirst.com/myaccount </a:t>
            </a:r>
            <a:r>
              <a:rPr lang="en-US" dirty="0">
                <a:ea typeface="Open Sans"/>
                <a:cs typeface="Open Sans"/>
              </a:rPr>
              <a:t>and log in.</a:t>
            </a:r>
            <a:endParaRPr lang="en-US" dirty="0"/>
          </a:p>
          <a:p>
            <a:pPr>
              <a:defRPr/>
            </a:pPr>
            <a:r>
              <a:rPr lang="en-US" dirty="0">
                <a:ea typeface="Open Sans"/>
                <a:cs typeface="Open Sans"/>
              </a:rPr>
              <a:t>Under the </a:t>
            </a:r>
            <a:r>
              <a:rPr lang="en-US" i="1" dirty="0">
                <a:ea typeface="Open Sans"/>
                <a:cs typeface="Open Sans"/>
              </a:rPr>
              <a:t>Coverage </a:t>
            </a:r>
            <a:r>
              <a:rPr lang="en-US" dirty="0">
                <a:ea typeface="Open Sans"/>
                <a:cs typeface="Open Sans"/>
              </a:rPr>
              <a:t>tab, select </a:t>
            </a:r>
            <a:r>
              <a:rPr lang="en-US" i="1" dirty="0">
                <a:ea typeface="Open Sans"/>
                <a:cs typeface="Open Sans"/>
              </a:rPr>
              <a:t>Drug and Pharmacy Resources.</a:t>
            </a:r>
            <a:endParaRPr lang="en-US" dirty="0"/>
          </a:p>
          <a:p>
            <a:pPr>
              <a:defRPr/>
            </a:pPr>
            <a:r>
              <a:rPr lang="en-US" dirty="0">
                <a:ea typeface="Open Sans"/>
                <a:cs typeface="Open Sans"/>
              </a:rPr>
              <a:t>Select </a:t>
            </a:r>
            <a:r>
              <a:rPr lang="en-US" i="1" dirty="0">
                <a:ea typeface="Open Sans"/>
                <a:cs typeface="Open Sans"/>
              </a:rPr>
              <a:t>Request a New Mail Order Prescription</a:t>
            </a:r>
            <a:r>
              <a:rPr lang="en-US" dirty="0">
                <a:ea typeface="Open Sans"/>
                <a:cs typeface="Open Sans"/>
              </a:rPr>
              <a:t> and enter the prescription information to be verified by your doctor.</a:t>
            </a:r>
            <a:endParaRPr lang="en-US" i="1" dirty="0">
              <a:ea typeface="Open Sans"/>
              <a:cs typeface="Open Sans"/>
            </a:endParaRPr>
          </a:p>
        </p:txBody>
      </p:sp>
      <p:grpSp>
        <p:nvGrpSpPr>
          <p:cNvPr id="4" name="Group 3">
            <a:extLst>
              <a:ext uri="{FF2B5EF4-FFF2-40B4-BE49-F238E27FC236}">
                <a16:creationId xmlns:a16="http://schemas.microsoft.com/office/drawing/2014/main" id="{C69CBA58-C410-3C0A-99E8-2F004352B96B}"/>
              </a:ext>
            </a:extLst>
          </p:cNvPr>
          <p:cNvGrpSpPr/>
          <p:nvPr/>
        </p:nvGrpSpPr>
        <p:grpSpPr>
          <a:xfrm>
            <a:off x="7527157" y="1371200"/>
            <a:ext cx="4022891" cy="2232567"/>
            <a:chOff x="5047205" y="1362469"/>
            <a:chExt cx="3413369" cy="1894304"/>
          </a:xfrm>
        </p:grpSpPr>
        <p:pic>
          <p:nvPicPr>
            <p:cNvPr id="5" name="Picture 4">
              <a:hlinkClick r:id="rId3"/>
              <a:extLst>
                <a:ext uri="{FF2B5EF4-FFF2-40B4-BE49-F238E27FC236}">
                  <a16:creationId xmlns:a16="http://schemas.microsoft.com/office/drawing/2014/main" id="{56F7F782-50B7-278C-2896-9123E83D79FB}"/>
                </a:ext>
              </a:extLst>
            </p:cNvPr>
            <p:cNvPicPr>
              <a:picLocks noChangeAspect="1"/>
            </p:cNvPicPr>
            <p:nvPr/>
          </p:nvPicPr>
          <p:blipFill>
            <a:blip r:embed="rId4">
              <a:extLst>
                <a:ext uri="{28A0092B-C50C-407E-A947-70E740481C1C}">
                  <a14:useLocalDpi xmlns:a14="http://schemas.microsoft.com/office/drawing/2010/main" val="0"/>
                </a:ext>
              </a:extLst>
            </a:blip>
            <a:srcRect l="170" t="763" r="-111" b="791"/>
            <a:stretch/>
          </p:blipFill>
          <p:spPr>
            <a:xfrm>
              <a:off x="5047205" y="1362469"/>
              <a:ext cx="3413369" cy="1894304"/>
            </a:xfrm>
            <a:prstGeom prst="rect">
              <a:avLst/>
            </a:prstGeom>
            <a:ln w="12700">
              <a:solidFill>
                <a:schemeClr val="bg1">
                  <a:lumMod val="85000"/>
                </a:schemeClr>
              </a:solidFill>
            </a:ln>
          </p:spPr>
        </p:pic>
        <p:grpSp>
          <p:nvGrpSpPr>
            <p:cNvPr id="9" name="Group 8">
              <a:extLst>
                <a:ext uri="{FF2B5EF4-FFF2-40B4-BE49-F238E27FC236}">
                  <a16:creationId xmlns:a16="http://schemas.microsoft.com/office/drawing/2014/main" id="{85E8B7B9-A735-519C-23DE-02E4BEAEA4CF}"/>
                </a:ext>
              </a:extLst>
            </p:cNvPr>
            <p:cNvGrpSpPr/>
            <p:nvPr/>
          </p:nvGrpSpPr>
          <p:grpSpPr>
            <a:xfrm>
              <a:off x="6442983" y="1949939"/>
              <a:ext cx="621811" cy="621811"/>
              <a:chOff x="6442983" y="1949939"/>
              <a:chExt cx="621811" cy="621811"/>
            </a:xfrm>
          </p:grpSpPr>
          <p:sp>
            <p:nvSpPr>
              <p:cNvPr id="11" name="Oval 10">
                <a:extLst>
                  <a:ext uri="{FF2B5EF4-FFF2-40B4-BE49-F238E27FC236}">
                    <a16:creationId xmlns:a16="http://schemas.microsoft.com/office/drawing/2014/main" id="{1D56BF20-DECF-80CA-13AF-2D0AC1EEE8C3}"/>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2" name="Triangle 11">
                <a:extLst>
                  <a:ext uri="{FF2B5EF4-FFF2-40B4-BE49-F238E27FC236}">
                    <a16:creationId xmlns:a16="http://schemas.microsoft.com/office/drawing/2014/main" id="{FF047DF6-6A5A-99DE-EAB5-754E119BF49D}"/>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grpSp>
      <p:pic>
        <p:nvPicPr>
          <p:cNvPr id="16" name="Picture 15" descr="A box with a symbol on it&#10;&#10;Description automatically generated">
            <a:extLst>
              <a:ext uri="{FF2B5EF4-FFF2-40B4-BE49-F238E27FC236}">
                <a16:creationId xmlns:a16="http://schemas.microsoft.com/office/drawing/2014/main" id="{624BAE2B-BA25-691E-B267-98609D52BB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9336" y="3763617"/>
            <a:ext cx="1411574" cy="1758232"/>
          </a:xfrm>
          <a:prstGeom prst="rect">
            <a:avLst/>
          </a:prstGeom>
        </p:spPr>
      </p:pic>
    </p:spTree>
    <p:extLst>
      <p:ext uri="{BB962C8B-B14F-4D97-AF65-F5344CB8AC3E}">
        <p14:creationId xmlns:p14="http://schemas.microsoft.com/office/powerpoint/2010/main" val="1688963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76DD6-26F7-96ED-4B9B-9A36A146CA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04483E-111B-3A61-B741-DB95723368E5}"/>
              </a:ext>
            </a:extLst>
          </p:cNvPr>
          <p:cNvSpPr>
            <a:spLocks noGrp="1"/>
          </p:cNvSpPr>
          <p:nvPr>
            <p:ph type="body" sz="quarter" idx="13"/>
          </p:nvPr>
        </p:nvSpPr>
        <p:spPr/>
        <p:txBody>
          <a:bodyPr/>
          <a:lstStyle/>
          <a:p>
            <a:r>
              <a:rPr lang="en-US" dirty="0"/>
              <a:t>Making The Most of Your Plan</a:t>
            </a:r>
          </a:p>
        </p:txBody>
      </p:sp>
      <p:sp>
        <p:nvSpPr>
          <p:cNvPr id="4" name="Slide Number Placeholder 2">
            <a:extLst>
              <a:ext uri="{FF2B5EF4-FFF2-40B4-BE49-F238E27FC236}">
                <a16:creationId xmlns:a16="http://schemas.microsoft.com/office/drawing/2014/main" id="{C69C37D9-53F5-359C-CDED-762F768FB471}"/>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63" rtl="0" eaLnBrk="1" fontAlgn="auto" latinLnBrk="0" hangingPunct="1">
              <a:lnSpc>
                <a:spcPct val="100000"/>
              </a:lnSpc>
              <a:spcBef>
                <a:spcPts val="0"/>
              </a:spcBef>
              <a:spcAft>
                <a:spcPts val="0"/>
              </a:spcAft>
              <a:buClrTx/>
              <a:buSzTx/>
              <a:buFontTx/>
              <a:buNone/>
              <a:tabLst/>
              <a:defRPr/>
            </a:pPr>
            <a:fld id="{50BDF835-6A26-47A6-A2BD-7D4ECF93647D}" type="slidenum">
              <a:rPr kumimoji="0" lang="en-US" sz="1000" b="0" i="0" u="none" strike="noStrike" kern="1200" cap="none" spc="0" normalizeH="0" baseline="0" noProof="0">
                <a:ln>
                  <a:noFill/>
                </a:ln>
                <a:solidFill>
                  <a:srgbClr val="303030">
                    <a:tint val="75000"/>
                  </a:srgbClr>
                </a:solidFill>
                <a:effectLst/>
                <a:uLnTx/>
                <a:uFillTx/>
                <a:latin typeface="Open Sans"/>
                <a:ea typeface="+mn-ea"/>
                <a:cs typeface="+mn-cs"/>
              </a:rPr>
              <a:pPr marL="0" marR="0" lvl="0" indent="0" algn="r" defTabSz="457063"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srgbClr val="303030">
                  <a:tint val="75000"/>
                </a:srgbClr>
              </a:solidFill>
              <a:effectLst/>
              <a:uLnTx/>
              <a:uFillTx/>
              <a:latin typeface="Open Sans"/>
              <a:ea typeface="+mn-ea"/>
              <a:cs typeface="+mn-cs"/>
            </a:endParaRPr>
          </a:p>
        </p:txBody>
      </p:sp>
    </p:spTree>
    <p:extLst>
      <p:ext uri="{BB962C8B-B14F-4D97-AF65-F5344CB8AC3E}">
        <p14:creationId xmlns:p14="http://schemas.microsoft.com/office/powerpoint/2010/main" val="866995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93137E4-7A46-21AB-EF25-B835917B6B8E}"/>
              </a:ext>
            </a:extLst>
          </p:cNvPr>
          <p:cNvSpPr>
            <a:spLocks noGrp="1"/>
          </p:cNvSpPr>
          <p:nvPr>
            <p:ph type="ctrTitle"/>
          </p:nvPr>
        </p:nvSpPr>
        <p:spPr/>
        <p:txBody>
          <a:bodyPr/>
          <a:lstStyle/>
          <a:p>
            <a:r>
              <a:rPr lang="en-US" dirty="0"/>
              <a:t>Provider Search Tool</a:t>
            </a:r>
          </a:p>
        </p:txBody>
      </p:sp>
      <p:sp>
        <p:nvSpPr>
          <p:cNvPr id="2" name="Text Placeholder 1">
            <a:extLst>
              <a:ext uri="{FF2B5EF4-FFF2-40B4-BE49-F238E27FC236}">
                <a16:creationId xmlns:a16="http://schemas.microsoft.com/office/drawing/2014/main" id="{2104CD7D-E359-ECC8-B507-8C51E1702DB4}"/>
              </a:ext>
            </a:extLst>
          </p:cNvPr>
          <p:cNvSpPr>
            <a:spLocks noGrp="1"/>
          </p:cNvSpPr>
          <p:nvPr>
            <p:ph type="body" sz="quarter" idx="13"/>
          </p:nvPr>
        </p:nvSpPr>
        <p:spPr/>
        <p:txBody>
          <a:bodyPr/>
          <a:lstStyle/>
          <a:p>
            <a:r>
              <a:rPr lang="en-US" dirty="0"/>
              <a:t>Search for doctors, hospitals, urgent care centers, other providers—nationwide</a:t>
            </a:r>
          </a:p>
          <a:p>
            <a:endParaRPr lang="en-US" dirty="0"/>
          </a:p>
        </p:txBody>
      </p:sp>
      <p:sp>
        <p:nvSpPr>
          <p:cNvPr id="6" name="Text Placeholder 5">
            <a:extLst>
              <a:ext uri="{FF2B5EF4-FFF2-40B4-BE49-F238E27FC236}">
                <a16:creationId xmlns:a16="http://schemas.microsoft.com/office/drawing/2014/main" id="{1008E95F-751D-A32D-F875-0A9B5B81BD30}"/>
              </a:ext>
            </a:extLst>
          </p:cNvPr>
          <p:cNvSpPr>
            <a:spLocks noGrp="1"/>
          </p:cNvSpPr>
          <p:nvPr>
            <p:ph type="body" sz="quarter" idx="14"/>
          </p:nvPr>
        </p:nvSpPr>
        <p:spPr/>
        <p:txBody>
          <a:bodyPr/>
          <a:lstStyle/>
          <a:p>
            <a:pPr>
              <a:lnSpc>
                <a:spcPct val="100000"/>
              </a:lnSpc>
            </a:pPr>
            <a:r>
              <a:rPr lang="en-US" dirty="0"/>
              <a:t>Search by name or specialty</a:t>
            </a:r>
          </a:p>
          <a:p>
            <a:pPr>
              <a:lnSpc>
                <a:spcPct val="100000"/>
              </a:lnSpc>
            </a:pPr>
            <a:r>
              <a:rPr lang="en-US" dirty="0"/>
              <a:t>Browse by category—such as primary care, behavioral health, dental, retail pharmacy</a:t>
            </a:r>
          </a:p>
          <a:p>
            <a:pPr>
              <a:lnSpc>
                <a:spcPct val="100000"/>
              </a:lnSpc>
            </a:pPr>
            <a:r>
              <a:rPr lang="en-US" dirty="0"/>
              <a:t>Review provider highlights, including specialties, locations, credentials, CareFirst health plans accepted</a:t>
            </a:r>
          </a:p>
          <a:p>
            <a:pPr>
              <a:lnSpc>
                <a:spcPct val="100000"/>
              </a:lnSpc>
            </a:pPr>
            <a:r>
              <a:rPr lang="en-US" dirty="0"/>
              <a:t>Quickly access </a:t>
            </a:r>
            <a:r>
              <a:rPr lang="en-US" dirty="0" err="1"/>
              <a:t>CloseKnit</a:t>
            </a:r>
            <a:r>
              <a:rPr lang="en-US" dirty="0"/>
              <a:t>—our virtual practice for primary care, urgent care and behavioral health</a:t>
            </a:r>
          </a:p>
        </p:txBody>
      </p:sp>
      <p:sp>
        <p:nvSpPr>
          <p:cNvPr id="5" name="Slide Number Placeholder 4">
            <a:extLst>
              <a:ext uri="{FF2B5EF4-FFF2-40B4-BE49-F238E27FC236}">
                <a16:creationId xmlns:a16="http://schemas.microsoft.com/office/drawing/2014/main" id="{8BA2DB8E-7315-E908-DBA0-854972E39D28}"/>
              </a:ext>
            </a:extLst>
          </p:cNvPr>
          <p:cNvSpPr>
            <a:spLocks noGrp="1"/>
          </p:cNvSpPr>
          <p:nvPr>
            <p:ph type="sldNum" sz="quarter" idx="12"/>
          </p:nvPr>
        </p:nvSpPr>
        <p:spPr/>
        <p:txBody>
          <a:bodyPr/>
          <a:lstStyle/>
          <a:p>
            <a:pPr defTabSz="457063"/>
            <a:fld id="{50BDF835-6A26-47A6-A2BD-7D4ECF93647D}" type="slidenum">
              <a:rPr lang="en-US">
                <a:solidFill>
                  <a:srgbClr val="303030">
                    <a:lumMod val="90000"/>
                    <a:lumOff val="10000"/>
                  </a:srgbClr>
                </a:solidFill>
                <a:latin typeface="Open Sans"/>
              </a:rPr>
              <a:pPr defTabSz="457063"/>
              <a:t>18</a:t>
            </a:fld>
            <a:endParaRPr lang="en-US" dirty="0">
              <a:solidFill>
                <a:srgbClr val="303030">
                  <a:lumMod val="90000"/>
                  <a:lumOff val="10000"/>
                </a:srgbClr>
              </a:solidFill>
              <a:latin typeface="Open Sans"/>
            </a:endParaRPr>
          </a:p>
        </p:txBody>
      </p:sp>
      <p:sp>
        <p:nvSpPr>
          <p:cNvPr id="9" name="Text Placeholder 1">
            <a:extLst>
              <a:ext uri="{FF2B5EF4-FFF2-40B4-BE49-F238E27FC236}">
                <a16:creationId xmlns:a16="http://schemas.microsoft.com/office/drawing/2014/main" id="{BF04902F-92C0-BBE6-0AC2-214FA8A333F4}"/>
              </a:ext>
            </a:extLst>
          </p:cNvPr>
          <p:cNvSpPr txBox="1">
            <a:spLocks/>
          </p:cNvSpPr>
          <p:nvPr/>
        </p:nvSpPr>
        <p:spPr>
          <a:xfrm>
            <a:off x="609441" y="4747503"/>
            <a:ext cx="3613767" cy="773802"/>
          </a:xfrm>
          <a:prstGeom prst="roundRect">
            <a:avLst/>
          </a:prstGeom>
          <a:solidFill>
            <a:srgbClr val="CDF0EC">
              <a:alpha val="50000"/>
            </a:srgbClr>
          </a:solidFill>
          <a:ln>
            <a:noFill/>
          </a:ln>
        </p:spPr>
        <p:txBody>
          <a:bodyPr lIns="914162" tIns="0" rIns="274249" bIns="0"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126">
              <a:lnSpc>
                <a:spcPct val="90000"/>
              </a:lnSpc>
              <a:buClr>
                <a:srgbClr val="0099CC"/>
              </a:buClr>
              <a:buNone/>
            </a:pPr>
            <a:r>
              <a:rPr lang="en-US" b="1" dirty="0">
                <a:solidFill>
                  <a:srgbClr val="005171"/>
                </a:solidFill>
                <a:latin typeface="Open Sans"/>
                <a:ea typeface="Open Sans" panose="020B0606030504020204" pitchFamily="34" charset="0"/>
                <a:cs typeface="Open Sans" panose="020B0606030504020204" pitchFamily="34" charset="0"/>
                <a:hlinkClick r:id="rId3"/>
              </a:rPr>
              <a:t>carefirst.com/</a:t>
            </a:r>
            <a:r>
              <a:rPr lang="en-US" b="1" u="sng" dirty="0" err="1">
                <a:solidFill>
                  <a:srgbClr val="005171"/>
                </a:solidFill>
                <a:latin typeface="Open Sans"/>
                <a:ea typeface="Open Sans" panose="020B0606030504020204" pitchFamily="34" charset="0"/>
                <a:cs typeface="Open Sans" panose="020B0606030504020204" pitchFamily="34" charset="0"/>
              </a:rPr>
              <a:t>dcactive</a:t>
            </a:r>
            <a:endParaRPr lang="en-US" b="1" u="sng" dirty="0">
              <a:solidFill>
                <a:srgbClr val="005171"/>
              </a:solidFill>
              <a:latin typeface="Open Sans"/>
              <a:ea typeface="Open Sans" panose="020B0606030504020204" pitchFamily="34" charset="0"/>
              <a:cs typeface="Open Sans" panose="020B0606030504020204" pitchFamily="34" charset="0"/>
            </a:endParaRPr>
          </a:p>
        </p:txBody>
      </p:sp>
      <p:pic>
        <p:nvPicPr>
          <p:cNvPr id="4" name="Picture 3" descr="A blue outline of a doctor&#10;&#10;Description automatically generated">
            <a:extLst>
              <a:ext uri="{FF2B5EF4-FFF2-40B4-BE49-F238E27FC236}">
                <a16:creationId xmlns:a16="http://schemas.microsoft.com/office/drawing/2014/main" id="{0DB5C946-98F3-1521-5C55-6D0267F4A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240" y="4838250"/>
            <a:ext cx="592307" cy="592307"/>
          </a:xfrm>
          <a:prstGeom prst="rect">
            <a:avLst/>
          </a:prstGeom>
        </p:spPr>
      </p:pic>
    </p:spTree>
    <p:extLst>
      <p:ext uri="{BB962C8B-B14F-4D97-AF65-F5344CB8AC3E}">
        <p14:creationId xmlns:p14="http://schemas.microsoft.com/office/powerpoint/2010/main" val="1635117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BDCA-613F-C2CB-BF35-0753EF969EE6}"/>
              </a:ext>
            </a:extLst>
          </p:cNvPr>
          <p:cNvSpPr>
            <a:spLocks noGrp="1"/>
          </p:cNvSpPr>
          <p:nvPr>
            <p:ph type="ctrTitle"/>
          </p:nvPr>
        </p:nvSpPr>
        <p:spPr/>
        <p:txBody>
          <a:bodyPr/>
          <a:lstStyle/>
          <a:p>
            <a:r>
              <a:rPr lang="en-US" dirty="0"/>
              <a:t>Your Member ID Card </a:t>
            </a:r>
            <a:r>
              <a:rPr lang="en-US" dirty="0">
                <a:highlight>
                  <a:srgbClr val="FFFF00"/>
                </a:highlight>
              </a:rPr>
              <a:t>(everyone will be re-carded)</a:t>
            </a:r>
          </a:p>
        </p:txBody>
      </p:sp>
      <p:pic>
        <p:nvPicPr>
          <p:cNvPr id="24" name="Picture 23" descr="A screen shot of a computer&#10;&#10;Description automatically generated">
            <a:extLst>
              <a:ext uri="{FF2B5EF4-FFF2-40B4-BE49-F238E27FC236}">
                <a16:creationId xmlns:a16="http://schemas.microsoft.com/office/drawing/2014/main" id="{5D972923-20E7-013D-9E64-D802E519CB3A}"/>
              </a:ext>
            </a:extLst>
          </p:cNvPr>
          <p:cNvPicPr>
            <a:picLocks noChangeAspect="1"/>
          </p:cNvPicPr>
          <p:nvPr/>
        </p:nvPicPr>
        <p:blipFill rotWithShape="1">
          <a:blip r:embed="rId3">
            <a:extLst>
              <a:ext uri="{28A0092B-C50C-407E-A947-70E740481C1C}">
                <a14:useLocalDpi xmlns:a14="http://schemas.microsoft.com/office/drawing/2010/main" val="0"/>
              </a:ext>
            </a:extLst>
          </a:blip>
          <a:srcRect r="36690"/>
          <a:stretch/>
        </p:blipFill>
        <p:spPr>
          <a:xfrm>
            <a:off x="229712" y="1296947"/>
            <a:ext cx="4391994" cy="5360627"/>
          </a:xfrm>
          <a:prstGeom prst="rect">
            <a:avLst/>
          </a:prstGeom>
        </p:spPr>
      </p:pic>
      <p:grpSp>
        <p:nvGrpSpPr>
          <p:cNvPr id="7" name="Group 6">
            <a:extLst>
              <a:ext uri="{FF2B5EF4-FFF2-40B4-BE49-F238E27FC236}">
                <a16:creationId xmlns:a16="http://schemas.microsoft.com/office/drawing/2014/main" id="{D142EE29-C46B-48E6-DBEF-22FE29141584}"/>
              </a:ext>
            </a:extLst>
          </p:cNvPr>
          <p:cNvGrpSpPr/>
          <p:nvPr/>
        </p:nvGrpSpPr>
        <p:grpSpPr>
          <a:xfrm>
            <a:off x="5295666" y="1586482"/>
            <a:ext cx="5122600" cy="3225745"/>
            <a:chOff x="1714991" y="1997337"/>
            <a:chExt cx="5123934" cy="3226585"/>
          </a:xfrm>
        </p:grpSpPr>
        <p:sp>
          <p:nvSpPr>
            <p:cNvPr id="5" name="TextBox 4">
              <a:extLst>
                <a:ext uri="{FF2B5EF4-FFF2-40B4-BE49-F238E27FC236}">
                  <a16:creationId xmlns:a16="http://schemas.microsoft.com/office/drawing/2014/main" id="{D4F108AB-38CE-433F-D683-FB5F1CE0CFF6}"/>
                </a:ext>
              </a:extLst>
            </p:cNvPr>
            <p:cNvSpPr txBox="1"/>
            <p:nvPr/>
          </p:nvSpPr>
          <p:spPr>
            <a:xfrm>
              <a:off x="2266925" y="2019412"/>
              <a:ext cx="4572000" cy="338554"/>
            </a:xfrm>
            <a:prstGeom prst="rect">
              <a:avLst/>
            </a:prstGeom>
            <a:noFill/>
          </p:spPr>
          <p:txBody>
            <a:bodyPr wrap="square">
              <a:spAutoFit/>
            </a:bodyPr>
            <a:lstStyle/>
            <a:p>
              <a:pPr defTabSz="457063"/>
              <a:r>
                <a:rPr lang="en-US" sz="1600" dirty="0">
                  <a:solidFill>
                    <a:srgbClr val="303030"/>
                  </a:solidFill>
                  <a:latin typeface="Open Sans"/>
                </a:rPr>
                <a:t>Member ID</a:t>
              </a:r>
            </a:p>
          </p:txBody>
        </p:sp>
        <p:sp>
          <p:nvSpPr>
            <p:cNvPr id="8" name="TextBox 7">
              <a:extLst>
                <a:ext uri="{FF2B5EF4-FFF2-40B4-BE49-F238E27FC236}">
                  <a16:creationId xmlns:a16="http://schemas.microsoft.com/office/drawing/2014/main" id="{A2D00317-E66A-C4CF-5D13-7A559BFA83C0}"/>
                </a:ext>
              </a:extLst>
            </p:cNvPr>
            <p:cNvSpPr txBox="1"/>
            <p:nvPr/>
          </p:nvSpPr>
          <p:spPr>
            <a:xfrm>
              <a:off x="2266925" y="2586139"/>
              <a:ext cx="4572000" cy="338554"/>
            </a:xfrm>
            <a:prstGeom prst="rect">
              <a:avLst/>
            </a:prstGeom>
            <a:noFill/>
          </p:spPr>
          <p:txBody>
            <a:bodyPr wrap="square">
              <a:spAutoFit/>
            </a:bodyPr>
            <a:lstStyle/>
            <a:p>
              <a:pPr defTabSz="457063"/>
              <a:r>
                <a:rPr lang="en-US" sz="1600">
                  <a:solidFill>
                    <a:srgbClr val="303030"/>
                  </a:solidFill>
                  <a:latin typeface="Open Sans"/>
                </a:rPr>
                <a:t>Group number</a:t>
              </a:r>
            </a:p>
          </p:txBody>
        </p:sp>
        <p:sp>
          <p:nvSpPr>
            <p:cNvPr id="15" name="TextBox 14">
              <a:extLst>
                <a:ext uri="{FF2B5EF4-FFF2-40B4-BE49-F238E27FC236}">
                  <a16:creationId xmlns:a16="http://schemas.microsoft.com/office/drawing/2014/main" id="{D3944BFC-6655-344D-1764-5ED8F45F510D}"/>
                </a:ext>
              </a:extLst>
            </p:cNvPr>
            <p:cNvSpPr txBox="1"/>
            <p:nvPr/>
          </p:nvSpPr>
          <p:spPr>
            <a:xfrm>
              <a:off x="2266925" y="3152866"/>
              <a:ext cx="4572000" cy="338554"/>
            </a:xfrm>
            <a:prstGeom prst="rect">
              <a:avLst/>
            </a:prstGeom>
            <a:noFill/>
          </p:spPr>
          <p:txBody>
            <a:bodyPr wrap="square">
              <a:spAutoFit/>
            </a:bodyPr>
            <a:lstStyle/>
            <a:p>
              <a:pPr defTabSz="457063"/>
              <a:r>
                <a:rPr lang="en-US" sz="1600" dirty="0">
                  <a:solidFill>
                    <a:srgbClr val="303030"/>
                  </a:solidFill>
                  <a:latin typeface="Open Sans"/>
                </a:rPr>
                <a:t>Primary care provider (PCP)</a:t>
              </a:r>
            </a:p>
          </p:txBody>
        </p:sp>
        <p:sp>
          <p:nvSpPr>
            <p:cNvPr id="16" name="TextBox 15">
              <a:extLst>
                <a:ext uri="{FF2B5EF4-FFF2-40B4-BE49-F238E27FC236}">
                  <a16:creationId xmlns:a16="http://schemas.microsoft.com/office/drawing/2014/main" id="{662F7BD6-8702-8E2A-4E23-1B523A3D3949}"/>
                </a:ext>
              </a:extLst>
            </p:cNvPr>
            <p:cNvSpPr txBox="1"/>
            <p:nvPr/>
          </p:nvSpPr>
          <p:spPr>
            <a:xfrm>
              <a:off x="2266925" y="3719593"/>
              <a:ext cx="4572000" cy="338554"/>
            </a:xfrm>
            <a:prstGeom prst="rect">
              <a:avLst/>
            </a:prstGeom>
            <a:noFill/>
          </p:spPr>
          <p:txBody>
            <a:bodyPr wrap="square">
              <a:spAutoFit/>
            </a:bodyPr>
            <a:lstStyle/>
            <a:p>
              <a:pPr defTabSz="457063"/>
              <a:r>
                <a:rPr lang="en-US" sz="1600">
                  <a:solidFill>
                    <a:srgbClr val="303030"/>
                  </a:solidFill>
                  <a:latin typeface="Open Sans"/>
                </a:rPr>
                <a:t>Copays</a:t>
              </a:r>
            </a:p>
          </p:txBody>
        </p:sp>
        <p:sp>
          <p:nvSpPr>
            <p:cNvPr id="22" name="TextBox 21">
              <a:extLst>
                <a:ext uri="{FF2B5EF4-FFF2-40B4-BE49-F238E27FC236}">
                  <a16:creationId xmlns:a16="http://schemas.microsoft.com/office/drawing/2014/main" id="{0C17812A-CF9A-6C7E-FF59-629F825169A2}"/>
                </a:ext>
              </a:extLst>
            </p:cNvPr>
            <p:cNvSpPr txBox="1"/>
            <p:nvPr/>
          </p:nvSpPr>
          <p:spPr>
            <a:xfrm>
              <a:off x="2266925" y="4286320"/>
              <a:ext cx="4572000" cy="338554"/>
            </a:xfrm>
            <a:prstGeom prst="rect">
              <a:avLst/>
            </a:prstGeom>
            <a:noFill/>
          </p:spPr>
          <p:txBody>
            <a:bodyPr wrap="square">
              <a:spAutoFit/>
            </a:bodyPr>
            <a:lstStyle/>
            <a:p>
              <a:pPr defTabSz="457063"/>
              <a:r>
                <a:rPr lang="en-US" sz="1600">
                  <a:solidFill>
                    <a:srgbClr val="303030"/>
                  </a:solidFill>
                  <a:latin typeface="Open Sans"/>
                </a:rPr>
                <a:t>Deductible and out-of-pocket max </a:t>
              </a:r>
            </a:p>
          </p:txBody>
        </p:sp>
        <p:sp>
          <p:nvSpPr>
            <p:cNvPr id="23" name="TextBox 22">
              <a:extLst>
                <a:ext uri="{FF2B5EF4-FFF2-40B4-BE49-F238E27FC236}">
                  <a16:creationId xmlns:a16="http://schemas.microsoft.com/office/drawing/2014/main" id="{8B29F486-3FE2-E9A0-2DE7-6710888C5CF9}"/>
                </a:ext>
              </a:extLst>
            </p:cNvPr>
            <p:cNvSpPr txBox="1"/>
            <p:nvPr/>
          </p:nvSpPr>
          <p:spPr>
            <a:xfrm>
              <a:off x="2266925" y="4853048"/>
              <a:ext cx="4572000" cy="338554"/>
            </a:xfrm>
            <a:prstGeom prst="rect">
              <a:avLst/>
            </a:prstGeom>
            <a:noFill/>
          </p:spPr>
          <p:txBody>
            <a:bodyPr wrap="square">
              <a:spAutoFit/>
            </a:bodyPr>
            <a:lstStyle/>
            <a:p>
              <a:pPr defTabSz="457063"/>
              <a:r>
                <a:rPr lang="en-US" sz="1600" dirty="0">
                  <a:solidFill>
                    <a:srgbClr val="303030"/>
                  </a:solidFill>
                  <a:latin typeface="Open Sans"/>
                </a:rPr>
                <a:t>Important phone numbers</a:t>
              </a:r>
            </a:p>
          </p:txBody>
        </p:sp>
        <p:sp>
          <p:nvSpPr>
            <p:cNvPr id="26" name="Oval 25">
              <a:extLst>
                <a:ext uri="{FF2B5EF4-FFF2-40B4-BE49-F238E27FC236}">
                  <a16:creationId xmlns:a16="http://schemas.microsoft.com/office/drawing/2014/main" id="{80C17748-8975-7B35-F4F9-1C353156BBC0}"/>
                </a:ext>
              </a:extLst>
            </p:cNvPr>
            <p:cNvSpPr>
              <a:spLocks noChangeAspect="1"/>
            </p:cNvSpPr>
            <p:nvPr/>
          </p:nvSpPr>
          <p:spPr>
            <a:xfrm>
              <a:off x="1714991" y="1997337"/>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1</a:t>
              </a:r>
            </a:p>
          </p:txBody>
        </p:sp>
        <p:sp>
          <p:nvSpPr>
            <p:cNvPr id="27" name="Oval 26">
              <a:extLst>
                <a:ext uri="{FF2B5EF4-FFF2-40B4-BE49-F238E27FC236}">
                  <a16:creationId xmlns:a16="http://schemas.microsoft.com/office/drawing/2014/main" id="{DFD1741F-2CB7-0712-5737-25C260C7D121}"/>
                </a:ext>
              </a:extLst>
            </p:cNvPr>
            <p:cNvSpPr>
              <a:spLocks noChangeAspect="1"/>
            </p:cNvSpPr>
            <p:nvPr/>
          </p:nvSpPr>
          <p:spPr>
            <a:xfrm>
              <a:off x="1714991" y="2562015"/>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2</a:t>
              </a:r>
            </a:p>
          </p:txBody>
        </p:sp>
        <p:sp>
          <p:nvSpPr>
            <p:cNvPr id="28" name="Oval 27">
              <a:extLst>
                <a:ext uri="{FF2B5EF4-FFF2-40B4-BE49-F238E27FC236}">
                  <a16:creationId xmlns:a16="http://schemas.microsoft.com/office/drawing/2014/main" id="{ED9311D1-7DC2-4746-3D05-F2A76678126F}"/>
                </a:ext>
              </a:extLst>
            </p:cNvPr>
            <p:cNvSpPr>
              <a:spLocks noChangeAspect="1"/>
            </p:cNvSpPr>
            <p:nvPr/>
          </p:nvSpPr>
          <p:spPr>
            <a:xfrm>
              <a:off x="1714991" y="3126693"/>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3</a:t>
              </a:r>
            </a:p>
          </p:txBody>
        </p:sp>
        <p:sp>
          <p:nvSpPr>
            <p:cNvPr id="29" name="Oval 28">
              <a:extLst>
                <a:ext uri="{FF2B5EF4-FFF2-40B4-BE49-F238E27FC236}">
                  <a16:creationId xmlns:a16="http://schemas.microsoft.com/office/drawing/2014/main" id="{26813494-4219-C474-413D-DC3E57C17F7F}"/>
                </a:ext>
              </a:extLst>
            </p:cNvPr>
            <p:cNvSpPr>
              <a:spLocks noChangeAspect="1"/>
            </p:cNvSpPr>
            <p:nvPr/>
          </p:nvSpPr>
          <p:spPr>
            <a:xfrm>
              <a:off x="1714991" y="3691371"/>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4</a:t>
              </a:r>
            </a:p>
          </p:txBody>
        </p:sp>
        <p:sp>
          <p:nvSpPr>
            <p:cNvPr id="30" name="Oval 29">
              <a:extLst>
                <a:ext uri="{FF2B5EF4-FFF2-40B4-BE49-F238E27FC236}">
                  <a16:creationId xmlns:a16="http://schemas.microsoft.com/office/drawing/2014/main" id="{92F5C37C-C825-A74A-0F2F-C817324AB8F8}"/>
                </a:ext>
              </a:extLst>
            </p:cNvPr>
            <p:cNvSpPr>
              <a:spLocks noChangeAspect="1"/>
            </p:cNvSpPr>
            <p:nvPr/>
          </p:nvSpPr>
          <p:spPr>
            <a:xfrm>
              <a:off x="1714991" y="4256049"/>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5</a:t>
              </a:r>
            </a:p>
          </p:txBody>
        </p:sp>
        <p:sp>
          <p:nvSpPr>
            <p:cNvPr id="31" name="Oval 30">
              <a:extLst>
                <a:ext uri="{FF2B5EF4-FFF2-40B4-BE49-F238E27FC236}">
                  <a16:creationId xmlns:a16="http://schemas.microsoft.com/office/drawing/2014/main" id="{0BB4E45D-9A4A-1064-0FEA-19DDB15F2B3A}"/>
                </a:ext>
              </a:extLst>
            </p:cNvPr>
            <p:cNvSpPr>
              <a:spLocks noChangeAspect="1"/>
            </p:cNvSpPr>
            <p:nvPr/>
          </p:nvSpPr>
          <p:spPr>
            <a:xfrm>
              <a:off x="1714991" y="4820728"/>
              <a:ext cx="403194" cy="40319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tIns="91416" bIns="91416" rtlCol="0" anchor="ctr" anchorCtr="0"/>
            <a:lstStyle/>
            <a:p>
              <a:pPr algn="ctr" defTabSz="457063"/>
              <a:r>
                <a:rPr lang="en-US" sz="1600" b="1" dirty="0">
                  <a:solidFill>
                    <a:srgbClr val="FFFFFF"/>
                  </a:solidFill>
                  <a:latin typeface="Open Sans"/>
                </a:rPr>
                <a:t>6</a:t>
              </a:r>
            </a:p>
          </p:txBody>
        </p:sp>
      </p:grpSp>
      <p:sp>
        <p:nvSpPr>
          <p:cNvPr id="6" name="Slide Number Placeholder 2">
            <a:extLst>
              <a:ext uri="{FF2B5EF4-FFF2-40B4-BE49-F238E27FC236}">
                <a16:creationId xmlns:a16="http://schemas.microsoft.com/office/drawing/2014/main" id="{B54DEAA5-9DD9-C188-C6C0-0D4A0B1E9161}"/>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19</a:t>
            </a:fld>
            <a:endParaRPr lang="en-US" dirty="0">
              <a:solidFill>
                <a:srgbClr val="303030">
                  <a:tint val="75000"/>
                </a:srgbClr>
              </a:solidFill>
              <a:latin typeface="Open Sans"/>
            </a:endParaRPr>
          </a:p>
        </p:txBody>
      </p:sp>
      <p:sp>
        <p:nvSpPr>
          <p:cNvPr id="3" name="TextBox 2">
            <a:extLst>
              <a:ext uri="{FF2B5EF4-FFF2-40B4-BE49-F238E27FC236}">
                <a16:creationId xmlns:a16="http://schemas.microsoft.com/office/drawing/2014/main" id="{DC173332-C83A-343D-0F36-253D59C86152}"/>
              </a:ext>
            </a:extLst>
          </p:cNvPr>
          <p:cNvSpPr txBox="1"/>
          <p:nvPr/>
        </p:nvSpPr>
        <p:spPr>
          <a:xfrm>
            <a:off x="691196" y="5013176"/>
            <a:ext cx="1440362" cy="428095"/>
          </a:xfrm>
          <a:prstGeom prst="rect">
            <a:avLst/>
          </a:prstGeom>
          <a:solidFill>
            <a:schemeClr val="bg1"/>
          </a:solidFill>
        </p:spPr>
        <p:txBody>
          <a:bodyPr vert="horz" wrap="square" lIns="0" tIns="0" rIns="0" bIns="0" rtlCol="0" anchor="ctr">
            <a:noAutofit/>
          </a:bodyPr>
          <a:lstStyle/>
          <a:p>
            <a:pPr defTabSz="457063"/>
            <a:r>
              <a:rPr lang="en-US" sz="400" dirty="0">
                <a:solidFill>
                  <a:srgbClr val="3F3F3F"/>
                </a:solidFill>
                <a:latin typeface="Open Sans"/>
              </a:rPr>
              <a:t>CareFirst BlueCross BlueShield provides administrative claims payment services only and does not assume any financial risk or obligation with respect to claims.</a:t>
            </a:r>
          </a:p>
          <a:p>
            <a:pPr defTabSz="457063"/>
            <a:endParaRPr lang="en-US" sz="400" dirty="0">
              <a:solidFill>
                <a:srgbClr val="303030"/>
              </a:solidFill>
              <a:latin typeface="Open Sans"/>
            </a:endParaRPr>
          </a:p>
        </p:txBody>
      </p:sp>
    </p:spTree>
    <p:extLst>
      <p:ext uri="{BB962C8B-B14F-4D97-AF65-F5344CB8AC3E}">
        <p14:creationId xmlns:p14="http://schemas.microsoft.com/office/powerpoint/2010/main" val="1116445549"/>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FFE37-574A-9E99-AE42-AEDFC2E863FA}"/>
              </a:ext>
            </a:extLst>
          </p:cNvPr>
          <p:cNvSpPr>
            <a:spLocks noGrp="1"/>
          </p:cNvSpPr>
          <p:nvPr>
            <p:ph type="ctrTitle"/>
          </p:nvPr>
        </p:nvSpPr>
        <p:spPr/>
        <p:txBody>
          <a:bodyPr/>
          <a:lstStyle/>
          <a:p>
            <a:r>
              <a:rPr lang="en-US" dirty="0"/>
              <a:t>My Account</a:t>
            </a:r>
          </a:p>
        </p:txBody>
      </p:sp>
      <p:sp>
        <p:nvSpPr>
          <p:cNvPr id="4" name="Text Placeholder 3">
            <a:extLst>
              <a:ext uri="{FF2B5EF4-FFF2-40B4-BE49-F238E27FC236}">
                <a16:creationId xmlns:a16="http://schemas.microsoft.com/office/drawing/2014/main" id="{FABA4160-3F6E-A9E7-3B17-B2FBD011AF4E}"/>
              </a:ext>
            </a:extLst>
          </p:cNvPr>
          <p:cNvSpPr>
            <a:spLocks noGrp="1"/>
          </p:cNvSpPr>
          <p:nvPr>
            <p:ph type="body" sz="quarter" idx="13"/>
          </p:nvPr>
        </p:nvSpPr>
        <p:spPr/>
        <p:txBody>
          <a:bodyPr/>
          <a:lstStyle/>
          <a:p>
            <a:r>
              <a:rPr lang="en-US" dirty="0"/>
              <a:t>Your personalized member portal </a:t>
            </a:r>
          </a:p>
        </p:txBody>
      </p:sp>
      <p:sp>
        <p:nvSpPr>
          <p:cNvPr id="6" name="Text Placeholder 5">
            <a:extLst>
              <a:ext uri="{FF2B5EF4-FFF2-40B4-BE49-F238E27FC236}">
                <a16:creationId xmlns:a16="http://schemas.microsoft.com/office/drawing/2014/main" id="{4D9EDB70-F8B2-4852-D4D2-62C3BAC88F6E}"/>
              </a:ext>
            </a:extLst>
          </p:cNvPr>
          <p:cNvSpPr>
            <a:spLocks noGrp="1"/>
          </p:cNvSpPr>
          <p:nvPr>
            <p:ph type="body" sz="quarter" idx="14"/>
          </p:nvPr>
        </p:nvSpPr>
        <p:spPr>
          <a:xfrm>
            <a:off x="609441" y="2173653"/>
            <a:ext cx="6295997" cy="4035923"/>
          </a:xfrm>
        </p:spPr>
        <p:txBody>
          <a:bodyPr/>
          <a:lstStyle/>
          <a:p>
            <a:pPr>
              <a:lnSpc>
                <a:spcPct val="100000"/>
              </a:lnSpc>
            </a:pPr>
            <a:r>
              <a:rPr lang="en-US" dirty="0"/>
              <a:t>Search for doctors, hospitals, urgent care centers, other providers nationwide</a:t>
            </a:r>
          </a:p>
          <a:p>
            <a:pPr>
              <a:lnSpc>
                <a:spcPct val="100000"/>
              </a:lnSpc>
            </a:pPr>
            <a:r>
              <a:rPr lang="en-US" dirty="0"/>
              <a:t>View, order or email member ID cards </a:t>
            </a:r>
          </a:p>
          <a:p>
            <a:pPr>
              <a:lnSpc>
                <a:spcPct val="100000"/>
              </a:lnSpc>
            </a:pPr>
            <a:r>
              <a:rPr lang="en-US" dirty="0"/>
              <a:t>Check claims and deductible status </a:t>
            </a:r>
          </a:p>
          <a:p>
            <a:pPr>
              <a:lnSpc>
                <a:spcPct val="100000"/>
              </a:lnSpc>
            </a:pPr>
            <a:r>
              <a:rPr lang="en-US" dirty="0"/>
              <a:t>Update communication preferences and password </a:t>
            </a:r>
          </a:p>
          <a:p>
            <a:pPr>
              <a:lnSpc>
                <a:spcPct val="100000"/>
              </a:lnSpc>
            </a:pPr>
            <a:r>
              <a:rPr lang="en-US" dirty="0"/>
              <a:t>Quickly access a variety of CareFirst member programs</a:t>
            </a:r>
          </a:p>
        </p:txBody>
      </p:sp>
      <p:sp>
        <p:nvSpPr>
          <p:cNvPr id="5" name="Slide Number Placeholder 4">
            <a:extLst>
              <a:ext uri="{FF2B5EF4-FFF2-40B4-BE49-F238E27FC236}">
                <a16:creationId xmlns:a16="http://schemas.microsoft.com/office/drawing/2014/main" id="{C097F7CB-DE42-89E2-E809-DC846BE08BFA}"/>
              </a:ext>
            </a:extLst>
          </p:cNvPr>
          <p:cNvSpPr>
            <a:spLocks noGrp="1"/>
          </p:cNvSpPr>
          <p:nvPr>
            <p:ph type="sldNum" sz="quarter" idx="12"/>
          </p:nvPr>
        </p:nvSpPr>
        <p:spPr/>
        <p:txBody>
          <a:bodyPr/>
          <a:lstStyle/>
          <a:p>
            <a:pPr defTabSz="457063">
              <a:defRPr/>
            </a:pPr>
            <a:fld id="{50BDF835-6A26-47A6-A2BD-7D4ECF93647D}" type="slidenum">
              <a:rPr lang="en-US">
                <a:solidFill>
                  <a:srgbClr val="646464"/>
                </a:solidFill>
                <a:latin typeface="Open Sans"/>
              </a:rPr>
              <a:pPr defTabSz="457063">
                <a:defRPr/>
              </a:pPr>
              <a:t>20</a:t>
            </a:fld>
            <a:endParaRPr lang="en-US" dirty="0">
              <a:solidFill>
                <a:srgbClr val="646464"/>
              </a:solidFill>
              <a:latin typeface="Open Sans"/>
            </a:endParaRPr>
          </a:p>
        </p:txBody>
      </p:sp>
      <p:sp>
        <p:nvSpPr>
          <p:cNvPr id="3" name="Text Placeholder 1">
            <a:extLst>
              <a:ext uri="{FF2B5EF4-FFF2-40B4-BE49-F238E27FC236}">
                <a16:creationId xmlns:a16="http://schemas.microsoft.com/office/drawing/2014/main" id="{6F637F4C-9B5D-8832-211D-6D2623E61A80}"/>
              </a:ext>
            </a:extLst>
          </p:cNvPr>
          <p:cNvSpPr txBox="1">
            <a:spLocks/>
          </p:cNvSpPr>
          <p:nvPr/>
        </p:nvSpPr>
        <p:spPr>
          <a:xfrm>
            <a:off x="609440" y="4747503"/>
            <a:ext cx="5860013" cy="773802"/>
          </a:xfrm>
          <a:prstGeom prst="roundRect">
            <a:avLst/>
          </a:prstGeom>
          <a:solidFill>
            <a:srgbClr val="CDF0EC">
              <a:alpha val="50000"/>
            </a:srgbClr>
          </a:solidFill>
          <a:ln>
            <a:noFill/>
          </a:ln>
        </p:spPr>
        <p:txBody>
          <a:bodyPr lIns="274249" tIns="0" rIns="274249" bIns="0"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126">
              <a:buClr>
                <a:srgbClr val="0099CC"/>
              </a:buClr>
              <a:buNone/>
              <a:defRPr/>
            </a:pPr>
            <a:r>
              <a:rPr lang="en-US" b="1" dirty="0">
                <a:solidFill>
                  <a:srgbClr val="005171"/>
                </a:solidFill>
                <a:latin typeface="Open Sans"/>
                <a:ea typeface="Open Sans" panose="020B0606030504020204" pitchFamily="34" charset="0"/>
                <a:cs typeface="Open Sans" panose="020B0606030504020204" pitchFamily="34" charset="0"/>
              </a:rPr>
              <a:t>Download the CareFirst app or add </a:t>
            </a:r>
            <a:r>
              <a:rPr lang="en-US" b="1" dirty="0">
                <a:solidFill>
                  <a:srgbClr val="005171"/>
                </a:solidFill>
                <a:latin typeface="Open Sans"/>
                <a:ea typeface="Open Sans" panose="020B0606030504020204" pitchFamily="34" charset="0"/>
                <a:cs typeface="Open Sans" panose="020B0606030504020204" pitchFamily="34" charset="0"/>
                <a:hlinkClick r:id="rId3"/>
              </a:rPr>
              <a:t>carefirst.com/myaccount</a:t>
            </a:r>
            <a:r>
              <a:rPr lang="en-US" b="1" dirty="0">
                <a:solidFill>
                  <a:srgbClr val="005171"/>
                </a:solidFill>
                <a:latin typeface="Open Sans"/>
                <a:ea typeface="Open Sans" panose="020B0606030504020204" pitchFamily="34" charset="0"/>
                <a:cs typeface="Open Sans" panose="020B0606030504020204" pitchFamily="34" charset="0"/>
              </a:rPr>
              <a:t> to your mobile favorites!</a:t>
            </a:r>
          </a:p>
        </p:txBody>
      </p:sp>
      <p:grpSp>
        <p:nvGrpSpPr>
          <p:cNvPr id="8" name="Group 7">
            <a:extLst>
              <a:ext uri="{FF2B5EF4-FFF2-40B4-BE49-F238E27FC236}">
                <a16:creationId xmlns:a16="http://schemas.microsoft.com/office/drawing/2014/main" id="{EE54A9F9-E507-7F65-B78D-F99DBBB9C0F5}"/>
              </a:ext>
            </a:extLst>
          </p:cNvPr>
          <p:cNvGrpSpPr/>
          <p:nvPr/>
        </p:nvGrpSpPr>
        <p:grpSpPr>
          <a:xfrm>
            <a:off x="7551358" y="2165699"/>
            <a:ext cx="4022891" cy="2332959"/>
            <a:chOff x="5047205" y="1362469"/>
            <a:chExt cx="3413369" cy="1979485"/>
          </a:xfrm>
        </p:grpSpPr>
        <p:pic>
          <p:nvPicPr>
            <p:cNvPr id="9" name="Picture 8">
              <a:hlinkClick r:id="rId4"/>
              <a:extLst>
                <a:ext uri="{FF2B5EF4-FFF2-40B4-BE49-F238E27FC236}">
                  <a16:creationId xmlns:a16="http://schemas.microsoft.com/office/drawing/2014/main" id="{9818FB94-0DE4-5CD5-6CD4-10CB1F97DEDA}"/>
                </a:ext>
              </a:extLst>
            </p:cNvPr>
            <p:cNvPicPr>
              <a:picLocks noChangeAspect="1"/>
            </p:cNvPicPr>
            <p:nvPr/>
          </p:nvPicPr>
          <p:blipFill>
            <a:blip r:embed="rId5">
              <a:extLst>
                <a:ext uri="{28A0092B-C50C-407E-A947-70E740481C1C}">
                  <a14:useLocalDpi xmlns:a14="http://schemas.microsoft.com/office/drawing/2010/main" val="0"/>
                </a:ext>
              </a:extLst>
            </a:blip>
            <a:srcRect l="1155" r="1155"/>
            <a:stretch/>
          </p:blipFill>
          <p:spPr>
            <a:xfrm>
              <a:off x="5047205" y="1362469"/>
              <a:ext cx="3413369" cy="1979485"/>
            </a:xfrm>
            <a:prstGeom prst="rect">
              <a:avLst/>
            </a:prstGeom>
            <a:ln w="12700">
              <a:solidFill>
                <a:schemeClr val="bg1">
                  <a:lumMod val="85000"/>
                </a:schemeClr>
              </a:solidFill>
            </a:ln>
          </p:spPr>
        </p:pic>
        <p:grpSp>
          <p:nvGrpSpPr>
            <p:cNvPr id="10" name="Group 9">
              <a:extLst>
                <a:ext uri="{FF2B5EF4-FFF2-40B4-BE49-F238E27FC236}">
                  <a16:creationId xmlns:a16="http://schemas.microsoft.com/office/drawing/2014/main" id="{931BF148-F907-ED46-2EB2-BF91E7D40F2C}"/>
                </a:ext>
              </a:extLst>
            </p:cNvPr>
            <p:cNvGrpSpPr/>
            <p:nvPr/>
          </p:nvGrpSpPr>
          <p:grpSpPr>
            <a:xfrm>
              <a:off x="6442983" y="1949939"/>
              <a:ext cx="621811" cy="621811"/>
              <a:chOff x="6442983" y="1949939"/>
              <a:chExt cx="621811" cy="621811"/>
            </a:xfrm>
          </p:grpSpPr>
          <p:sp>
            <p:nvSpPr>
              <p:cNvPr id="15" name="Oval 14">
                <a:extLst>
                  <a:ext uri="{FF2B5EF4-FFF2-40B4-BE49-F238E27FC236}">
                    <a16:creationId xmlns:a16="http://schemas.microsoft.com/office/drawing/2014/main" id="{D1E04486-20BE-9E63-CCFD-CE0173584902}"/>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srgbClr val="FFFFFF"/>
                  </a:solidFill>
                  <a:latin typeface="Open Sans"/>
                </a:endParaRPr>
              </a:p>
            </p:txBody>
          </p:sp>
          <p:sp>
            <p:nvSpPr>
              <p:cNvPr id="16" name="Triangle 15">
                <a:extLst>
                  <a:ext uri="{FF2B5EF4-FFF2-40B4-BE49-F238E27FC236}">
                    <a16:creationId xmlns:a16="http://schemas.microsoft.com/office/drawing/2014/main" id="{3050E993-231E-CF60-A31B-5116BD6558D3}"/>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dirty="0">
                  <a:solidFill>
                    <a:srgbClr val="FFFFFF"/>
                  </a:solidFill>
                  <a:latin typeface="Open Sans"/>
                </a:endParaRPr>
              </a:p>
            </p:txBody>
          </p:sp>
        </p:grpSp>
      </p:grpSp>
    </p:spTree>
    <p:extLst>
      <p:ext uri="{BB962C8B-B14F-4D97-AF65-F5344CB8AC3E}">
        <p14:creationId xmlns:p14="http://schemas.microsoft.com/office/powerpoint/2010/main" val="352677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BDCA-613F-C2CB-BF35-0753EF969EE6}"/>
              </a:ext>
            </a:extLst>
          </p:cNvPr>
          <p:cNvSpPr>
            <a:spLocks noGrp="1"/>
          </p:cNvSpPr>
          <p:nvPr>
            <p:ph type="ctrTitle"/>
          </p:nvPr>
        </p:nvSpPr>
        <p:spPr/>
        <p:txBody>
          <a:bodyPr/>
          <a:lstStyle/>
          <a:p>
            <a:r>
              <a:rPr lang="en-US" dirty="0"/>
              <a:t>Virtual Care</a:t>
            </a:r>
          </a:p>
        </p:txBody>
      </p:sp>
      <p:sp>
        <p:nvSpPr>
          <p:cNvPr id="3" name="Text Placeholder 2">
            <a:extLst>
              <a:ext uri="{FF2B5EF4-FFF2-40B4-BE49-F238E27FC236}">
                <a16:creationId xmlns:a16="http://schemas.microsoft.com/office/drawing/2014/main" id="{B65F583A-471F-2BEB-DF87-223C370B0FC4}"/>
              </a:ext>
            </a:extLst>
          </p:cNvPr>
          <p:cNvSpPr>
            <a:spLocks noGrp="1"/>
          </p:cNvSpPr>
          <p:nvPr>
            <p:ph type="body" sz="quarter" idx="13"/>
          </p:nvPr>
        </p:nvSpPr>
        <p:spPr>
          <a:xfrm>
            <a:off x="609440" y="1336695"/>
            <a:ext cx="11232471" cy="692535"/>
          </a:xfrm>
        </p:spPr>
        <p:txBody>
          <a:bodyPr/>
          <a:lstStyle/>
          <a:p>
            <a:r>
              <a:rPr lang="en-US" dirty="0" err="1"/>
              <a:t>CloseKnit</a:t>
            </a:r>
            <a:r>
              <a:rPr lang="en-US" dirty="0"/>
              <a:t>, CareFirst’s leading virtual-care practice, gives you 24/7 access to primary care, urgent care, therapy and more through your computer or the </a:t>
            </a:r>
            <a:r>
              <a:rPr lang="en-US" dirty="0" err="1"/>
              <a:t>CloseKnit</a:t>
            </a:r>
            <a:r>
              <a:rPr lang="en-US" dirty="0"/>
              <a:t> mobile app</a:t>
            </a:r>
          </a:p>
          <a:p>
            <a:endParaRPr lang="en-US" dirty="0"/>
          </a:p>
          <a:p>
            <a:endParaRPr lang="en-US" dirty="0"/>
          </a:p>
        </p:txBody>
      </p:sp>
      <p:pic>
        <p:nvPicPr>
          <p:cNvPr id="6" name="Picture 5" descr="A close up of a logo&#10;&#10;Description automatically generated">
            <a:extLst>
              <a:ext uri="{FF2B5EF4-FFF2-40B4-BE49-F238E27FC236}">
                <a16:creationId xmlns:a16="http://schemas.microsoft.com/office/drawing/2014/main" id="{F39749DC-2F20-B323-AAFC-25F601EF78C1}"/>
              </a:ext>
            </a:extLst>
          </p:cNvPr>
          <p:cNvPicPr>
            <a:picLocks noChangeAspect="1"/>
          </p:cNvPicPr>
          <p:nvPr/>
        </p:nvPicPr>
        <p:blipFill rotWithShape="1">
          <a:blip r:embed="rId4"/>
          <a:srcRect l="265" t="27193" b="20624"/>
          <a:stretch/>
        </p:blipFill>
        <p:spPr>
          <a:xfrm>
            <a:off x="8282950" y="458869"/>
            <a:ext cx="3384324" cy="701973"/>
          </a:xfrm>
          <a:prstGeom prst="rect">
            <a:avLst/>
          </a:prstGeom>
        </p:spPr>
      </p:pic>
      <p:sp>
        <p:nvSpPr>
          <p:cNvPr id="9" name="TextBox 8">
            <a:extLst>
              <a:ext uri="{FF2B5EF4-FFF2-40B4-BE49-F238E27FC236}">
                <a16:creationId xmlns:a16="http://schemas.microsoft.com/office/drawing/2014/main" id="{A6F8FE0E-225F-50E2-C339-9EEC6870C206}"/>
              </a:ext>
            </a:extLst>
          </p:cNvPr>
          <p:cNvSpPr txBox="1"/>
          <p:nvPr/>
        </p:nvSpPr>
        <p:spPr>
          <a:xfrm>
            <a:off x="1187754" y="2350289"/>
            <a:ext cx="4790208" cy="1078711"/>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Advanced primary care</a:t>
            </a:r>
          </a:p>
          <a:p>
            <a:pPr defTabSz="457063"/>
            <a:r>
              <a:rPr lang="en-US" sz="1600" dirty="0">
                <a:solidFill>
                  <a:srgbClr val="303030"/>
                </a:solidFill>
                <a:latin typeface="Open Sans"/>
                <a:ea typeface="Open Sans"/>
                <a:cs typeface="Open Sans"/>
              </a:rPr>
              <a:t>Dedicated Care Team to provide preventive care and support for chronic conditions. For adults ages 18+.</a:t>
            </a:r>
            <a:endParaRPr lang="en-US" sz="1600" dirty="0">
              <a:solidFill>
                <a:srgbClr val="303030"/>
              </a:solidFill>
              <a:latin typeface="Open Sans"/>
            </a:endParaRPr>
          </a:p>
        </p:txBody>
      </p:sp>
      <p:sp>
        <p:nvSpPr>
          <p:cNvPr id="10" name="TextBox 9">
            <a:extLst>
              <a:ext uri="{FF2B5EF4-FFF2-40B4-BE49-F238E27FC236}">
                <a16:creationId xmlns:a16="http://schemas.microsoft.com/office/drawing/2014/main" id="{2C6F78C5-41B4-9BFD-A50E-5E8E128C2449}"/>
              </a:ext>
            </a:extLst>
          </p:cNvPr>
          <p:cNvSpPr txBox="1"/>
          <p:nvPr/>
        </p:nvSpPr>
        <p:spPr>
          <a:xfrm>
            <a:off x="1239033" y="3625918"/>
            <a:ext cx="4790208" cy="1078711"/>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Urgent care</a:t>
            </a:r>
          </a:p>
          <a:p>
            <a:pPr defTabSz="457063"/>
            <a:r>
              <a:rPr lang="en-US" sz="1600" dirty="0">
                <a:solidFill>
                  <a:srgbClr val="303030"/>
                </a:solidFill>
                <a:latin typeface="Open Sans"/>
                <a:ea typeface="Open Sans"/>
                <a:cs typeface="Open Sans"/>
              </a:rPr>
              <a:t>Same-day care to treat minor injuries and common illnesses fast. Average wait time is 30 minutes or less. For adults and children ages 2+.</a:t>
            </a:r>
          </a:p>
        </p:txBody>
      </p:sp>
      <p:sp>
        <p:nvSpPr>
          <p:cNvPr id="11" name="TextBox 10">
            <a:extLst>
              <a:ext uri="{FF2B5EF4-FFF2-40B4-BE49-F238E27FC236}">
                <a16:creationId xmlns:a16="http://schemas.microsoft.com/office/drawing/2014/main" id="{0C971926-3827-F9AB-B529-494906D00FD8}"/>
              </a:ext>
            </a:extLst>
          </p:cNvPr>
          <p:cNvSpPr txBox="1"/>
          <p:nvPr/>
        </p:nvSpPr>
        <p:spPr>
          <a:xfrm>
            <a:off x="1262830" y="4942502"/>
            <a:ext cx="4890587" cy="1323094"/>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Mental health services</a:t>
            </a:r>
          </a:p>
          <a:p>
            <a:pPr defTabSz="457063"/>
            <a:r>
              <a:rPr lang="en-US" sz="1600" dirty="0">
                <a:solidFill>
                  <a:srgbClr val="303030"/>
                </a:solidFill>
                <a:latin typeface="Open Sans"/>
              </a:rPr>
              <a:t>Expert help from licensed</a:t>
            </a:r>
            <a:r>
              <a:rPr lang="en-US" sz="1600" dirty="0">
                <a:solidFill>
                  <a:srgbClr val="303030"/>
                </a:solidFill>
                <a:latin typeface="Open Sans"/>
                <a:ea typeface="Open Sans"/>
                <a:cs typeface="Open Sans"/>
              </a:rPr>
              <a:t> therapists and psychiatrists, including short- and long-term therapy, as well as medication management and support. For adults and children ages 2+.</a:t>
            </a:r>
            <a:endParaRPr lang="en-US" sz="1600" dirty="0">
              <a:solidFill>
                <a:srgbClr val="303030"/>
              </a:solidFill>
              <a:latin typeface="Open Sans"/>
            </a:endParaRPr>
          </a:p>
        </p:txBody>
      </p:sp>
      <p:sp>
        <p:nvSpPr>
          <p:cNvPr id="12" name="TextBox 11">
            <a:extLst>
              <a:ext uri="{FF2B5EF4-FFF2-40B4-BE49-F238E27FC236}">
                <a16:creationId xmlns:a16="http://schemas.microsoft.com/office/drawing/2014/main" id="{E8E089FD-FE45-314D-D99F-904612C2E474}"/>
              </a:ext>
            </a:extLst>
          </p:cNvPr>
          <p:cNvSpPr txBox="1"/>
          <p:nvPr/>
        </p:nvSpPr>
        <p:spPr>
          <a:xfrm>
            <a:off x="6877066" y="2233575"/>
            <a:ext cx="4790208" cy="1076937"/>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New parent support</a:t>
            </a:r>
          </a:p>
          <a:p>
            <a:pPr defTabSz="457063"/>
            <a:r>
              <a:rPr lang="en-US" sz="1600" dirty="0">
                <a:solidFill>
                  <a:srgbClr val="303030"/>
                </a:solidFill>
                <a:latin typeface="Open Sans"/>
              </a:rPr>
              <a:t>Lactation services and support for parents, including prenatal risk assessments, post-natal feeding education and weaning programs.</a:t>
            </a:r>
          </a:p>
        </p:txBody>
      </p:sp>
      <p:sp>
        <p:nvSpPr>
          <p:cNvPr id="13" name="TextBox 12">
            <a:extLst>
              <a:ext uri="{FF2B5EF4-FFF2-40B4-BE49-F238E27FC236}">
                <a16:creationId xmlns:a16="http://schemas.microsoft.com/office/drawing/2014/main" id="{02B199EA-20DA-FBB6-69ED-182115814D40}"/>
              </a:ext>
            </a:extLst>
          </p:cNvPr>
          <p:cNvSpPr txBox="1"/>
          <p:nvPr/>
        </p:nvSpPr>
        <p:spPr>
          <a:xfrm>
            <a:off x="6876768" y="3546666"/>
            <a:ext cx="4867523" cy="1076937"/>
          </a:xfrm>
          <a:prstGeom prst="rect">
            <a:avLst/>
          </a:prstGeom>
          <a:noFill/>
        </p:spPr>
        <p:txBody>
          <a:bodyPr wrap="square" lIns="91416" tIns="45708" rIns="91416" bIns="45708" rtlCol="0" anchor="t">
            <a:spAutoFit/>
          </a:bodyPr>
          <a:lstStyle/>
          <a:p>
            <a:pPr defTabSz="457063"/>
            <a:r>
              <a:rPr lang="en-US" sz="1600" b="1" dirty="0">
                <a:solidFill>
                  <a:srgbClr val="0099CC"/>
                </a:solidFill>
                <a:latin typeface="Open Sans"/>
              </a:rPr>
              <a:t>Nutrition services</a:t>
            </a:r>
          </a:p>
          <a:p>
            <a:pPr defTabSz="457063"/>
            <a:r>
              <a:rPr lang="en-US" sz="1600" dirty="0">
                <a:solidFill>
                  <a:srgbClr val="303030"/>
                </a:solidFill>
                <a:latin typeface="Open Sans"/>
                <a:ea typeface="Open Sans"/>
                <a:cs typeface="Open Sans"/>
              </a:rPr>
              <a:t>Counseling and nutrition plans to support health needs, lifestyle goals, chronic illnesses and weight loss. For adults and children ages 5+.</a:t>
            </a:r>
          </a:p>
        </p:txBody>
      </p:sp>
      <p:sp>
        <p:nvSpPr>
          <p:cNvPr id="14" name="Text Placeholder 1">
            <a:extLst>
              <a:ext uri="{FF2B5EF4-FFF2-40B4-BE49-F238E27FC236}">
                <a16:creationId xmlns:a16="http://schemas.microsoft.com/office/drawing/2014/main" id="{4B5BBC53-8FF8-31A2-EF1A-83653E3E84BD}"/>
              </a:ext>
            </a:extLst>
          </p:cNvPr>
          <p:cNvSpPr>
            <a:spLocks noChangeArrowheads="1"/>
          </p:cNvSpPr>
          <p:nvPr/>
        </p:nvSpPr>
        <p:spPr bwMode="auto">
          <a:xfrm>
            <a:off x="6407290" y="4859756"/>
            <a:ext cx="5259984" cy="1281282"/>
          </a:xfrm>
          <a:prstGeom prst="roundRect">
            <a:avLst/>
          </a:prstGeom>
          <a:solidFill>
            <a:srgbClr val="EAD4E8">
              <a:alpha val="50195"/>
            </a:srgbClr>
          </a:solidFill>
          <a:ln>
            <a:noFill/>
          </a:ln>
        </p:spPr>
        <p:txBody>
          <a:bodyPr lIns="1279827" tIns="182832" rIns="274249" bIns="274249"/>
          <a:lstStyle>
            <a:lvl1pPr>
              <a:spcBef>
                <a:spcPts val="1000"/>
              </a:spcBef>
              <a:buClr>
                <a:schemeClr val="accent1"/>
              </a:buClr>
              <a:buSzPct val="80000"/>
              <a:buFont typeface="Wingdings" pitchFamily="2" charset="2"/>
              <a:buChar char="§"/>
              <a:defRPr sz="1600">
                <a:solidFill>
                  <a:schemeClr val="tx1"/>
                </a:solidFill>
                <a:latin typeface="Open Sans" panose="020B0606030504020204" pitchFamily="34" charset="0"/>
              </a:defRPr>
            </a:lvl1pPr>
            <a:lvl2pPr marL="6858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2pPr>
            <a:lvl3pPr marL="11430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3pPr>
            <a:lvl4pPr marL="16002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4pPr>
            <a:lvl5pPr marL="2057400" indent="-228600">
              <a:spcBef>
                <a:spcPts val="500"/>
              </a:spcBef>
              <a:buClr>
                <a:schemeClr val="accent1"/>
              </a:buClr>
              <a:buSzPct val="80000"/>
              <a:buFont typeface="Wingdings" pitchFamily="2" charset="2"/>
              <a:buChar char="§"/>
              <a:defRPr sz="1600">
                <a:solidFill>
                  <a:schemeClr val="tx1"/>
                </a:solidFill>
                <a:latin typeface="Open Sans" panose="020B0606030504020204" pitchFamily="34" charset="0"/>
              </a:defRPr>
            </a:lvl5pPr>
            <a:lvl6pPr marL="25146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6pPr>
            <a:lvl7pPr marL="29718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7pPr>
            <a:lvl8pPr marL="34290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8pPr>
            <a:lvl9pPr marL="3886200" indent="-228600" fontAlgn="base">
              <a:spcBef>
                <a:spcPts val="500"/>
              </a:spcBef>
              <a:spcAft>
                <a:spcPct val="0"/>
              </a:spcAft>
              <a:buClr>
                <a:schemeClr val="accent1"/>
              </a:buClr>
              <a:buSzPct val="80000"/>
              <a:buFont typeface="Wingdings" pitchFamily="2" charset="2"/>
              <a:buChar char="§"/>
              <a:defRPr sz="1600">
                <a:solidFill>
                  <a:schemeClr val="tx1"/>
                </a:solidFill>
                <a:latin typeface="Open Sans" panose="020B0606030504020204" pitchFamily="34" charset="0"/>
              </a:defRPr>
            </a:lvl9pPr>
          </a:lstStyle>
          <a:p>
            <a:pPr defTabSz="914126">
              <a:buClr>
                <a:srgbClr val="0099CC"/>
              </a:buClr>
              <a:buNone/>
            </a:pPr>
            <a:r>
              <a:rPr lang="en-US" altLang="en-US" b="1" dirty="0">
                <a:solidFill>
                  <a:srgbClr val="005171"/>
                </a:solidFill>
              </a:rPr>
              <a:t>Scan the QR code or visit </a:t>
            </a:r>
            <a:r>
              <a:rPr lang="en-US" altLang="en-US" b="1" dirty="0" err="1">
                <a:solidFill>
                  <a:srgbClr val="005171"/>
                </a:solidFill>
                <a:hlinkClick r:id="rId5"/>
              </a:rPr>
              <a:t>closeknithealth.com</a:t>
            </a:r>
            <a:r>
              <a:rPr lang="en-US" altLang="en-US" b="1" dirty="0">
                <a:solidFill>
                  <a:srgbClr val="005171"/>
                </a:solidFill>
              </a:rPr>
              <a:t> to get started. </a:t>
            </a:r>
          </a:p>
        </p:txBody>
      </p:sp>
      <p:pic>
        <p:nvPicPr>
          <p:cNvPr id="17" name="Picture 16" descr="A blue outline of a doctor&#10;&#10;Description automatically generated">
            <a:extLst>
              <a:ext uri="{FF2B5EF4-FFF2-40B4-BE49-F238E27FC236}">
                <a16:creationId xmlns:a16="http://schemas.microsoft.com/office/drawing/2014/main" id="{7B0D32D5-92FA-8CFE-1529-BCD51557B4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550" y="2323278"/>
            <a:ext cx="528905" cy="528905"/>
          </a:xfrm>
          <a:prstGeom prst="rect">
            <a:avLst/>
          </a:prstGeom>
        </p:spPr>
      </p:pic>
      <p:pic>
        <p:nvPicPr>
          <p:cNvPr id="18" name="Picture 17">
            <a:extLst>
              <a:ext uri="{FF2B5EF4-FFF2-40B4-BE49-F238E27FC236}">
                <a16:creationId xmlns:a16="http://schemas.microsoft.com/office/drawing/2014/main" id="{9D074801-6BCF-C082-DB64-AAB2137D974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21550" y="3629413"/>
            <a:ext cx="535861" cy="535861"/>
          </a:xfrm>
          <a:prstGeom prst="rect">
            <a:avLst/>
          </a:prstGeom>
        </p:spPr>
      </p:pic>
      <p:pic>
        <p:nvPicPr>
          <p:cNvPr id="19" name="Picture 18">
            <a:extLst>
              <a:ext uri="{FF2B5EF4-FFF2-40B4-BE49-F238E27FC236}">
                <a16:creationId xmlns:a16="http://schemas.microsoft.com/office/drawing/2014/main" id="{E1AFDEBB-40C4-51EC-BBA5-E2F108EB767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21550" y="4942502"/>
            <a:ext cx="535863" cy="535863"/>
          </a:xfrm>
          <a:prstGeom prst="rect">
            <a:avLst/>
          </a:prstGeom>
        </p:spPr>
      </p:pic>
      <p:pic>
        <p:nvPicPr>
          <p:cNvPr id="20" name="Picture 19">
            <a:extLst>
              <a:ext uri="{FF2B5EF4-FFF2-40B4-BE49-F238E27FC236}">
                <a16:creationId xmlns:a16="http://schemas.microsoft.com/office/drawing/2014/main" id="{AC972DF4-12A4-6988-EA19-29BF4E19B56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249078" y="2309251"/>
            <a:ext cx="580394" cy="580394"/>
          </a:xfrm>
          <a:prstGeom prst="rect">
            <a:avLst/>
          </a:prstGeom>
        </p:spPr>
      </p:pic>
      <p:pic>
        <p:nvPicPr>
          <p:cNvPr id="21" name="Picture 20">
            <a:extLst>
              <a:ext uri="{FF2B5EF4-FFF2-40B4-BE49-F238E27FC236}">
                <a16:creationId xmlns:a16="http://schemas.microsoft.com/office/drawing/2014/main" id="{218AB288-E812-9262-4383-20425AF2890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89602" y="3578475"/>
            <a:ext cx="539870" cy="539870"/>
          </a:xfrm>
          <a:prstGeom prst="rect">
            <a:avLst/>
          </a:prstGeom>
        </p:spPr>
      </p:pic>
      <p:sp>
        <p:nvSpPr>
          <p:cNvPr id="5" name="Slide Number Placeholder 2">
            <a:extLst>
              <a:ext uri="{FF2B5EF4-FFF2-40B4-BE49-F238E27FC236}">
                <a16:creationId xmlns:a16="http://schemas.microsoft.com/office/drawing/2014/main" id="{77FF50D2-6A6B-DAFE-0B55-3081A9947D1B}"/>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063"/>
            <a:fld id="{50BDF835-6A26-47A6-A2BD-7D4ECF93647D}" type="slidenum">
              <a:rPr lang="en-US">
                <a:solidFill>
                  <a:srgbClr val="303030">
                    <a:tint val="75000"/>
                  </a:srgbClr>
                </a:solidFill>
                <a:latin typeface="Open Sans"/>
              </a:rPr>
              <a:pPr defTabSz="457063"/>
              <a:t>21</a:t>
            </a:fld>
            <a:endParaRPr lang="en-US" dirty="0">
              <a:solidFill>
                <a:srgbClr val="303030">
                  <a:tint val="75000"/>
                </a:srgbClr>
              </a:solidFill>
              <a:latin typeface="Open Sans"/>
            </a:endParaRPr>
          </a:p>
        </p:txBody>
      </p:sp>
      <p:pic>
        <p:nvPicPr>
          <p:cNvPr id="4" name="Picture 3">
            <a:extLst>
              <a:ext uri="{FF2B5EF4-FFF2-40B4-BE49-F238E27FC236}">
                <a16:creationId xmlns:a16="http://schemas.microsoft.com/office/drawing/2014/main" id="{C4F753AB-A83C-BB91-B5BF-0B2B38E77B1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676167" y="5056814"/>
            <a:ext cx="928981" cy="928981"/>
          </a:xfrm>
          <a:prstGeom prst="rect">
            <a:avLst/>
          </a:prstGeom>
          <a:solidFill>
            <a:schemeClr val="bg1"/>
          </a:solidFill>
          <a:ln>
            <a:noFill/>
          </a:ln>
        </p:spPr>
      </p:pic>
    </p:spTree>
    <p:extLst>
      <p:ext uri="{BB962C8B-B14F-4D97-AF65-F5344CB8AC3E}">
        <p14:creationId xmlns:p14="http://schemas.microsoft.com/office/powerpoint/2010/main" val="1552170123"/>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1D331-E18A-3445-0287-421E31BB20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12E0CEE-71E2-A41D-DFA1-CAC2DC35F3E6}"/>
              </a:ext>
            </a:extLst>
          </p:cNvPr>
          <p:cNvSpPr>
            <a:spLocks noGrp="1"/>
          </p:cNvSpPr>
          <p:nvPr>
            <p:ph type="body" sz="quarter" idx="13"/>
          </p:nvPr>
        </p:nvSpPr>
        <p:spPr/>
        <p:txBody>
          <a:bodyPr/>
          <a:lstStyle/>
          <a:p>
            <a:r>
              <a:rPr lang="en-US" dirty="0"/>
              <a:t>CareFirst Wellbeing </a:t>
            </a:r>
          </a:p>
        </p:txBody>
      </p:sp>
      <p:sp>
        <p:nvSpPr>
          <p:cNvPr id="4" name="Slide Number Placeholder 2">
            <a:extLst>
              <a:ext uri="{FF2B5EF4-FFF2-40B4-BE49-F238E27FC236}">
                <a16:creationId xmlns:a16="http://schemas.microsoft.com/office/drawing/2014/main" id="{31F85109-EFFE-21F5-AFF0-4AC6882FB917}"/>
              </a:ext>
            </a:extLst>
          </p:cNvPr>
          <p:cNvSpPr txBox="1">
            <a:spLocks/>
          </p:cNvSpPr>
          <p:nvPr/>
        </p:nvSpPr>
        <p:spPr>
          <a:xfrm>
            <a:off x="11092226" y="6434289"/>
            <a:ext cx="442958" cy="365030"/>
          </a:xfrm>
          <a:prstGeom prst="rect">
            <a:avLst/>
          </a:prstGeom>
        </p:spPr>
        <p:txBody>
          <a:bodyPr vert="horz" lIns="0" tIns="45708" rIns="0" bIns="45708"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63" rtl="0" eaLnBrk="1" fontAlgn="auto" latinLnBrk="0" hangingPunct="1">
              <a:lnSpc>
                <a:spcPct val="100000"/>
              </a:lnSpc>
              <a:spcBef>
                <a:spcPts val="0"/>
              </a:spcBef>
              <a:spcAft>
                <a:spcPts val="0"/>
              </a:spcAft>
              <a:buClrTx/>
              <a:buSzTx/>
              <a:buFontTx/>
              <a:buNone/>
              <a:tabLst/>
              <a:defRPr/>
            </a:pPr>
            <a:fld id="{50BDF835-6A26-47A6-A2BD-7D4ECF93647D}" type="slidenum">
              <a:rPr kumimoji="0" lang="en-US" sz="1000" b="0" i="0" u="none" strike="noStrike" kern="1200" cap="none" spc="0" normalizeH="0" baseline="0" noProof="0">
                <a:ln>
                  <a:noFill/>
                </a:ln>
                <a:solidFill>
                  <a:srgbClr val="303030">
                    <a:tint val="75000"/>
                  </a:srgbClr>
                </a:solidFill>
                <a:effectLst/>
                <a:uLnTx/>
                <a:uFillTx/>
                <a:latin typeface="Open Sans"/>
                <a:ea typeface="+mn-ea"/>
                <a:cs typeface="+mn-cs"/>
              </a:rPr>
              <a:pPr marL="0" marR="0" lvl="0" indent="0" algn="r" defTabSz="457063"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dirty="0">
              <a:ln>
                <a:noFill/>
              </a:ln>
              <a:solidFill>
                <a:srgbClr val="303030">
                  <a:tint val="75000"/>
                </a:srgbClr>
              </a:solidFill>
              <a:effectLst/>
              <a:uLnTx/>
              <a:uFillTx/>
              <a:latin typeface="Open Sans"/>
              <a:ea typeface="+mn-ea"/>
              <a:cs typeface="+mn-cs"/>
            </a:endParaRPr>
          </a:p>
        </p:txBody>
      </p:sp>
    </p:spTree>
    <p:extLst>
      <p:ext uri="{BB962C8B-B14F-4D97-AF65-F5344CB8AC3E}">
        <p14:creationId xmlns:p14="http://schemas.microsoft.com/office/powerpoint/2010/main" val="2816503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8B59-D7C1-6CAA-B8C3-F6EFF1755004}"/>
              </a:ext>
            </a:extLst>
          </p:cNvPr>
          <p:cNvSpPr>
            <a:spLocks noGrp="1"/>
          </p:cNvSpPr>
          <p:nvPr>
            <p:ph type="ctrTitle"/>
          </p:nvPr>
        </p:nvSpPr>
        <p:spPr/>
        <p:txBody>
          <a:bodyPr/>
          <a:lstStyle/>
          <a:p>
            <a:r>
              <a:rPr lang="en-US" dirty="0"/>
              <a:t>Introducing CareFirst </a:t>
            </a:r>
            <a:r>
              <a:rPr lang="en-US" dirty="0" err="1"/>
              <a:t>WellBeing</a:t>
            </a:r>
            <a:r>
              <a:rPr lang="en-US" baseline="30000" dirty="0"/>
              <a:t>*</a:t>
            </a:r>
          </a:p>
        </p:txBody>
      </p:sp>
      <p:sp>
        <p:nvSpPr>
          <p:cNvPr id="4" name="Slide Number Placeholder 3">
            <a:extLst>
              <a:ext uri="{FF2B5EF4-FFF2-40B4-BE49-F238E27FC236}">
                <a16:creationId xmlns:a16="http://schemas.microsoft.com/office/drawing/2014/main" id="{BC42E10A-88E1-5318-39A9-808EF9767024}"/>
              </a:ext>
            </a:extLst>
          </p:cNvPr>
          <p:cNvSpPr>
            <a:spLocks noGrp="1"/>
          </p:cNvSpPr>
          <p:nvPr>
            <p:ph type="sldNum" sz="quarter" idx="12"/>
          </p:nvPr>
        </p:nvSpPr>
        <p:spPr/>
        <p:txBody>
          <a:bodyPr/>
          <a:lstStyle/>
          <a:p>
            <a:fld id="{50BDF835-6A26-47A6-A2BD-7D4ECF93647D}" type="slidenum">
              <a:rPr lang="en-US" smtClean="0"/>
              <a:pPr/>
              <a:t>23</a:t>
            </a:fld>
            <a:endParaRPr lang="en-US" dirty="0"/>
          </a:p>
        </p:txBody>
      </p:sp>
      <p:pic>
        <p:nvPicPr>
          <p:cNvPr id="11" name="Picture Placeholder 10" descr="A person holding a cup of coffee&#10;&#10;Description automatically generated">
            <a:extLst>
              <a:ext uri="{FF2B5EF4-FFF2-40B4-BE49-F238E27FC236}">
                <a16:creationId xmlns:a16="http://schemas.microsoft.com/office/drawing/2014/main" id="{8670DBED-5C03-988B-6286-6F7062F02DC4}"/>
              </a:ext>
            </a:extLst>
          </p:cNvPr>
          <p:cNvPicPr>
            <a:picLocks noGrp="1" noChangeAspect="1"/>
          </p:cNvPicPr>
          <p:nvPr>
            <p:ph type="pic" sz="quarter" idx="18"/>
          </p:nvPr>
        </p:nvPicPr>
        <p:blipFill rotWithShape="1">
          <a:blip r:embed="rId2">
            <a:extLst>
              <a:ext uri="{28A0092B-C50C-407E-A947-70E740481C1C}">
                <a14:useLocalDpi xmlns:a14="http://schemas.microsoft.com/office/drawing/2010/main" val="0"/>
              </a:ext>
            </a:extLst>
          </a:blip>
          <a:srcRect l="21249" r="21249"/>
          <a:stretch/>
        </p:blipFill>
        <p:spPr/>
      </p:pic>
      <p:sp>
        <p:nvSpPr>
          <p:cNvPr id="16" name="Text Placeholder 15">
            <a:extLst>
              <a:ext uri="{FF2B5EF4-FFF2-40B4-BE49-F238E27FC236}">
                <a16:creationId xmlns:a16="http://schemas.microsoft.com/office/drawing/2014/main" id="{D9FFB5DB-01F4-FC99-C111-5887A052F18C}"/>
              </a:ext>
            </a:extLst>
          </p:cNvPr>
          <p:cNvSpPr>
            <a:spLocks noGrp="1"/>
          </p:cNvSpPr>
          <p:nvPr>
            <p:ph type="body" sz="quarter" idx="16"/>
          </p:nvPr>
        </p:nvSpPr>
        <p:spPr>
          <a:xfrm>
            <a:off x="647531" y="1955586"/>
            <a:ext cx="5126477" cy="3868232"/>
          </a:xfrm>
        </p:spPr>
        <p:txBody>
          <a:bodyPr/>
          <a:lstStyle/>
          <a:p>
            <a:pPr marL="0" indent="0">
              <a:buNone/>
            </a:pPr>
            <a:r>
              <a:rPr lang="en-US" dirty="0"/>
              <a:t>Begin exploring your personalized digital connection to a healthier life by visiting </a:t>
            </a:r>
            <a:r>
              <a:rPr lang="en-US" b="1" dirty="0" err="1">
                <a:hlinkClick r:id="rId3"/>
              </a:rPr>
              <a:t>carefirst.com</a:t>
            </a:r>
            <a:r>
              <a:rPr lang="en-US" b="1" dirty="0">
                <a:hlinkClick r:id="rId3"/>
              </a:rPr>
              <a:t>/wellbeing</a:t>
            </a:r>
            <a:r>
              <a:rPr lang="en-US" dirty="0"/>
              <a:t>.</a:t>
            </a:r>
          </a:p>
        </p:txBody>
      </p:sp>
      <p:pic>
        <p:nvPicPr>
          <p:cNvPr id="7" name="Picture 6" descr="A close-up of a logo&#10;&#10;Description automatically generated">
            <a:hlinkClick r:id="rId4"/>
            <a:extLst>
              <a:ext uri="{FF2B5EF4-FFF2-40B4-BE49-F238E27FC236}">
                <a16:creationId xmlns:a16="http://schemas.microsoft.com/office/drawing/2014/main" id="{4AF6C894-1F8D-900D-4CEB-8EC576B5C4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143" y="3128958"/>
            <a:ext cx="3445458" cy="1929293"/>
          </a:xfrm>
          <a:prstGeom prst="rect">
            <a:avLst/>
          </a:prstGeom>
        </p:spPr>
      </p:pic>
      <p:grpSp>
        <p:nvGrpSpPr>
          <p:cNvPr id="8" name="Group 7">
            <a:extLst>
              <a:ext uri="{FF2B5EF4-FFF2-40B4-BE49-F238E27FC236}">
                <a16:creationId xmlns:a16="http://schemas.microsoft.com/office/drawing/2014/main" id="{7F8E6E47-E566-0700-DBA1-F49FEFAC4D94}"/>
              </a:ext>
            </a:extLst>
          </p:cNvPr>
          <p:cNvGrpSpPr/>
          <p:nvPr/>
        </p:nvGrpSpPr>
        <p:grpSpPr>
          <a:xfrm>
            <a:off x="1993297" y="3834035"/>
            <a:ext cx="621649" cy="621649"/>
            <a:chOff x="6442983" y="1949939"/>
            <a:chExt cx="621811" cy="621811"/>
          </a:xfrm>
        </p:grpSpPr>
        <p:sp>
          <p:nvSpPr>
            <p:cNvPr id="9" name="Oval 8">
              <a:extLst>
                <a:ext uri="{FF2B5EF4-FFF2-40B4-BE49-F238E27FC236}">
                  <a16:creationId xmlns:a16="http://schemas.microsoft.com/office/drawing/2014/main" id="{5013C73D-9C24-8888-FAED-0AA447E7EFF0}"/>
                </a:ext>
              </a:extLst>
            </p:cNvPr>
            <p:cNvSpPr/>
            <p:nvPr/>
          </p:nvSpPr>
          <p:spPr>
            <a:xfrm>
              <a:off x="6442983" y="1949939"/>
              <a:ext cx="621811" cy="621811"/>
            </a:xfrm>
            <a:prstGeom prst="ellipse">
              <a:avLst/>
            </a:prstGeom>
            <a:noFill/>
            <a:ln w="92075">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0" name="Triangle 9">
              <a:extLst>
                <a:ext uri="{FF2B5EF4-FFF2-40B4-BE49-F238E27FC236}">
                  <a16:creationId xmlns:a16="http://schemas.microsoft.com/office/drawing/2014/main" id="{D4719763-C15D-6AAB-E928-5BDF6AB83CF0}"/>
                </a:ext>
              </a:extLst>
            </p:cNvPr>
            <p:cNvSpPr/>
            <p:nvPr/>
          </p:nvSpPr>
          <p:spPr>
            <a:xfrm rot="5400000">
              <a:off x="6588158" y="2084951"/>
              <a:ext cx="419924" cy="351787"/>
            </a:xfrm>
            <a:prstGeom prst="triangle">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pic>
        <p:nvPicPr>
          <p:cNvPr id="13" name="Picture 12">
            <a:extLst>
              <a:ext uri="{FF2B5EF4-FFF2-40B4-BE49-F238E27FC236}">
                <a16:creationId xmlns:a16="http://schemas.microsoft.com/office/drawing/2014/main" id="{EAB9D19D-5977-F148-A5C9-C6308FAA1AB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185102" y="4214598"/>
            <a:ext cx="1359523" cy="1359523"/>
          </a:xfrm>
          <a:prstGeom prst="rect">
            <a:avLst/>
          </a:prstGeom>
        </p:spPr>
      </p:pic>
      <p:sp>
        <p:nvSpPr>
          <p:cNvPr id="3" name="TextBox 2">
            <a:extLst>
              <a:ext uri="{FF2B5EF4-FFF2-40B4-BE49-F238E27FC236}">
                <a16:creationId xmlns:a16="http://schemas.microsoft.com/office/drawing/2014/main" id="{6E191321-B765-4276-C664-8FC6DCC4CBF1}"/>
              </a:ext>
            </a:extLst>
          </p:cNvPr>
          <p:cNvSpPr txBox="1"/>
          <p:nvPr/>
        </p:nvSpPr>
        <p:spPr>
          <a:xfrm>
            <a:off x="638777" y="5763328"/>
            <a:ext cx="4332582" cy="696024"/>
          </a:xfrm>
          <a:prstGeom prst="rect">
            <a:avLst/>
          </a:prstGeom>
        </p:spPr>
        <p:txBody>
          <a:bodyPr vert="horz" wrap="square" lIns="0" tIns="0" rIns="0" bIns="0" rtlCol="0" anchor="ctr">
            <a:noAutofit/>
          </a:bodyPr>
          <a:lstStyle/>
          <a:p>
            <a:pPr algn="l"/>
            <a:r>
              <a:rPr lang="en-US" sz="800" dirty="0">
                <a:solidFill>
                  <a:srgbClr val="222222"/>
                </a:solidFill>
              </a:rPr>
              <a:t>* This well-being program is administered by Sharecare, Inc., an independent company that provides health improvement management services to CareFirst members. Sharecare, Inc. does not provide CareFirst BlueCross BlueShield products or services and is solely responsible for the health improvement management services it provides.</a:t>
            </a:r>
            <a:endParaRPr lang="en-US" sz="800" dirty="0"/>
          </a:p>
        </p:txBody>
      </p:sp>
    </p:spTree>
    <p:extLst>
      <p:ext uri="{BB962C8B-B14F-4D97-AF65-F5344CB8AC3E}">
        <p14:creationId xmlns:p14="http://schemas.microsoft.com/office/powerpoint/2010/main" val="2894196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9012-89FF-1110-8B2E-621A41831866}"/>
              </a:ext>
            </a:extLst>
          </p:cNvPr>
          <p:cNvSpPr>
            <a:spLocks noGrp="1"/>
          </p:cNvSpPr>
          <p:nvPr>
            <p:ph type="ctrTitle"/>
          </p:nvPr>
        </p:nvSpPr>
        <p:spPr/>
        <p:txBody>
          <a:bodyPr/>
          <a:lstStyle/>
          <a:p>
            <a:r>
              <a:rPr lang="en-US" dirty="0"/>
              <a:t>Connections to </a:t>
            </a:r>
            <a:r>
              <a:rPr lang="en-US" dirty="0" err="1"/>
              <a:t>WellBeing</a:t>
            </a:r>
            <a:endParaRPr lang="en-US" dirty="0"/>
          </a:p>
        </p:txBody>
      </p:sp>
      <p:sp>
        <p:nvSpPr>
          <p:cNvPr id="3" name="Text Placeholder 2">
            <a:extLst>
              <a:ext uri="{FF2B5EF4-FFF2-40B4-BE49-F238E27FC236}">
                <a16:creationId xmlns:a16="http://schemas.microsoft.com/office/drawing/2014/main" id="{42B1ACC2-C9BE-693D-E628-D312DFD6A51F}"/>
              </a:ext>
            </a:extLst>
          </p:cNvPr>
          <p:cNvSpPr>
            <a:spLocks noGrp="1"/>
          </p:cNvSpPr>
          <p:nvPr>
            <p:ph type="body" sz="quarter" idx="13"/>
          </p:nvPr>
        </p:nvSpPr>
        <p:spPr/>
        <p:txBody>
          <a:bodyPr/>
          <a:lstStyle/>
          <a:p>
            <a:r>
              <a:rPr lang="en-US" dirty="0"/>
              <a:t>Motivating digital resources anytime, anywhere</a:t>
            </a:r>
          </a:p>
        </p:txBody>
      </p:sp>
      <p:sp>
        <p:nvSpPr>
          <p:cNvPr id="4" name="Slide Number Placeholder 3">
            <a:extLst>
              <a:ext uri="{FF2B5EF4-FFF2-40B4-BE49-F238E27FC236}">
                <a16:creationId xmlns:a16="http://schemas.microsoft.com/office/drawing/2014/main" id="{5A0686B8-700A-2710-C923-5F80F22382FE}"/>
              </a:ext>
            </a:extLst>
          </p:cNvPr>
          <p:cNvSpPr>
            <a:spLocks noGrp="1"/>
          </p:cNvSpPr>
          <p:nvPr>
            <p:ph type="sldNum" sz="quarter" idx="12"/>
          </p:nvPr>
        </p:nvSpPr>
        <p:spPr/>
        <p:txBody>
          <a:bodyPr/>
          <a:lstStyle/>
          <a:p>
            <a:fld id="{50BDF835-6A26-47A6-A2BD-7D4ECF93647D}" type="slidenum">
              <a:rPr lang="en-US" smtClean="0"/>
              <a:pPr/>
              <a:t>24</a:t>
            </a:fld>
            <a:endParaRPr lang="en-US" dirty="0"/>
          </a:p>
        </p:txBody>
      </p:sp>
      <p:pic>
        <p:nvPicPr>
          <p:cNvPr id="12" name="Picture 11" descr="Icon&#10;&#10;Description automatically generated">
            <a:extLst>
              <a:ext uri="{FF2B5EF4-FFF2-40B4-BE49-F238E27FC236}">
                <a16:creationId xmlns:a16="http://schemas.microsoft.com/office/drawing/2014/main" id="{84D56001-7682-3EF0-91FE-40267BA63F4C}"/>
              </a:ext>
            </a:extLst>
          </p:cNvPr>
          <p:cNvPicPr>
            <a:picLocks noChangeAspect="1"/>
          </p:cNvPicPr>
          <p:nvPr/>
        </p:nvPicPr>
        <p:blipFill>
          <a:blip r:embed="rId2"/>
          <a:stretch>
            <a:fillRect/>
          </a:stretch>
        </p:blipFill>
        <p:spPr>
          <a:xfrm>
            <a:off x="578840" y="2227859"/>
            <a:ext cx="559981" cy="559981"/>
          </a:xfrm>
          <a:prstGeom prst="rect">
            <a:avLst/>
          </a:prstGeom>
        </p:spPr>
      </p:pic>
      <p:pic>
        <p:nvPicPr>
          <p:cNvPr id="13" name="Picture 12">
            <a:extLst>
              <a:ext uri="{FF2B5EF4-FFF2-40B4-BE49-F238E27FC236}">
                <a16:creationId xmlns:a16="http://schemas.microsoft.com/office/drawing/2014/main" id="{FEF76A91-A410-C3CE-742D-1F2531A9AEF4}"/>
              </a:ext>
            </a:extLst>
          </p:cNvPr>
          <p:cNvPicPr>
            <a:picLocks noChangeAspect="1"/>
          </p:cNvPicPr>
          <p:nvPr/>
        </p:nvPicPr>
        <p:blipFill>
          <a:blip r:embed="rId3"/>
          <a:srcRect/>
          <a:stretch/>
        </p:blipFill>
        <p:spPr>
          <a:xfrm>
            <a:off x="578840" y="3482324"/>
            <a:ext cx="587837" cy="587837"/>
          </a:xfrm>
          <a:prstGeom prst="rect">
            <a:avLst/>
          </a:prstGeom>
        </p:spPr>
      </p:pic>
      <p:pic>
        <p:nvPicPr>
          <p:cNvPr id="14" name="Picture 13">
            <a:extLst>
              <a:ext uri="{FF2B5EF4-FFF2-40B4-BE49-F238E27FC236}">
                <a16:creationId xmlns:a16="http://schemas.microsoft.com/office/drawing/2014/main" id="{40ABC6E3-CF2F-F111-E440-A1F41BC5A364}"/>
              </a:ext>
            </a:extLst>
          </p:cNvPr>
          <p:cNvPicPr>
            <a:picLocks noChangeAspect="1"/>
          </p:cNvPicPr>
          <p:nvPr/>
        </p:nvPicPr>
        <p:blipFill>
          <a:blip r:embed="rId4"/>
          <a:srcRect/>
          <a:stretch/>
        </p:blipFill>
        <p:spPr>
          <a:xfrm>
            <a:off x="542435" y="4684966"/>
            <a:ext cx="624242" cy="624242"/>
          </a:xfrm>
          <a:prstGeom prst="rect">
            <a:avLst/>
          </a:prstGeom>
        </p:spPr>
      </p:pic>
      <p:pic>
        <p:nvPicPr>
          <p:cNvPr id="15" name="Picture 14">
            <a:extLst>
              <a:ext uri="{FF2B5EF4-FFF2-40B4-BE49-F238E27FC236}">
                <a16:creationId xmlns:a16="http://schemas.microsoft.com/office/drawing/2014/main" id="{1DFD01FD-E24F-1178-DDA0-6CFE496BA2B4}"/>
              </a:ext>
            </a:extLst>
          </p:cNvPr>
          <p:cNvPicPr>
            <a:picLocks noChangeAspect="1"/>
          </p:cNvPicPr>
          <p:nvPr/>
        </p:nvPicPr>
        <p:blipFill>
          <a:blip r:embed="rId5"/>
          <a:srcRect/>
          <a:stretch/>
        </p:blipFill>
        <p:spPr>
          <a:xfrm>
            <a:off x="6320771" y="2227859"/>
            <a:ext cx="669680" cy="669680"/>
          </a:xfrm>
          <a:prstGeom prst="rect">
            <a:avLst/>
          </a:prstGeom>
        </p:spPr>
      </p:pic>
      <p:pic>
        <p:nvPicPr>
          <p:cNvPr id="16" name="Picture 15">
            <a:extLst>
              <a:ext uri="{FF2B5EF4-FFF2-40B4-BE49-F238E27FC236}">
                <a16:creationId xmlns:a16="http://schemas.microsoft.com/office/drawing/2014/main" id="{0191B6BD-272C-7C94-6342-C19CB1DC68E4}"/>
              </a:ext>
            </a:extLst>
          </p:cNvPr>
          <p:cNvPicPr>
            <a:picLocks noChangeAspect="1"/>
          </p:cNvPicPr>
          <p:nvPr/>
        </p:nvPicPr>
        <p:blipFill>
          <a:blip r:embed="rId6"/>
          <a:srcRect/>
          <a:stretch/>
        </p:blipFill>
        <p:spPr>
          <a:xfrm>
            <a:off x="6322332" y="3487915"/>
            <a:ext cx="623793" cy="623793"/>
          </a:xfrm>
          <a:prstGeom prst="rect">
            <a:avLst/>
          </a:prstGeom>
        </p:spPr>
      </p:pic>
      <p:sp>
        <p:nvSpPr>
          <p:cNvPr id="18" name="TextBox 17">
            <a:extLst>
              <a:ext uri="{FF2B5EF4-FFF2-40B4-BE49-F238E27FC236}">
                <a16:creationId xmlns:a16="http://schemas.microsoft.com/office/drawing/2014/main" id="{6F2F3E27-D714-588A-5A9A-DF0CF45CD4A5}"/>
              </a:ext>
            </a:extLst>
          </p:cNvPr>
          <p:cNvSpPr txBox="1"/>
          <p:nvPr/>
        </p:nvSpPr>
        <p:spPr>
          <a:xfrm>
            <a:off x="1196223" y="2185245"/>
            <a:ext cx="4634801" cy="1076937"/>
          </a:xfrm>
          <a:prstGeom prst="rect">
            <a:avLst/>
          </a:prstGeom>
          <a:noFill/>
        </p:spPr>
        <p:txBody>
          <a:bodyPr wrap="square" lIns="91416" tIns="45708" rIns="91416" bIns="45708" rtlCol="0" anchor="t">
            <a:spAutoFit/>
          </a:bodyPr>
          <a:lstStyle/>
          <a:p>
            <a:r>
              <a:rPr lang="en-US" sz="1600" b="1" dirty="0" err="1">
                <a:solidFill>
                  <a:schemeClr val="accent1"/>
                </a:solidFill>
              </a:rPr>
              <a:t>RealAge</a:t>
            </a:r>
            <a:r>
              <a:rPr lang="en-US" sz="1600" b="1" baseline="30000" dirty="0">
                <a:solidFill>
                  <a:schemeClr val="accent1"/>
                </a:solidFill>
              </a:rPr>
              <a:t>®</a:t>
            </a:r>
          </a:p>
          <a:p>
            <a:r>
              <a:rPr lang="en-US" sz="1600" dirty="0"/>
              <a:t>Learn the physical age of your body, compared to your calendar age with the online health assessment.</a:t>
            </a:r>
          </a:p>
        </p:txBody>
      </p:sp>
      <p:sp>
        <p:nvSpPr>
          <p:cNvPr id="19" name="TextBox 18">
            <a:extLst>
              <a:ext uri="{FF2B5EF4-FFF2-40B4-BE49-F238E27FC236}">
                <a16:creationId xmlns:a16="http://schemas.microsoft.com/office/drawing/2014/main" id="{81C8D7D6-338B-0019-8B64-80C4E7C8C8D6}"/>
              </a:ext>
            </a:extLst>
          </p:cNvPr>
          <p:cNvSpPr txBox="1"/>
          <p:nvPr/>
        </p:nvSpPr>
        <p:spPr>
          <a:xfrm>
            <a:off x="1196223" y="3443648"/>
            <a:ext cx="4634801" cy="1076937"/>
          </a:xfrm>
          <a:prstGeom prst="rect">
            <a:avLst/>
          </a:prstGeom>
          <a:noFill/>
        </p:spPr>
        <p:txBody>
          <a:bodyPr wrap="square" lIns="91416" tIns="45708" rIns="91416" bIns="45708" rtlCol="0" anchor="t">
            <a:spAutoFit/>
          </a:bodyPr>
          <a:lstStyle/>
          <a:p>
            <a:r>
              <a:rPr lang="en-US" sz="1600" b="1" dirty="0">
                <a:solidFill>
                  <a:schemeClr val="accent1"/>
                </a:solidFill>
              </a:rPr>
              <a:t>Personalized health timeline</a:t>
            </a:r>
          </a:p>
          <a:p>
            <a:r>
              <a:rPr lang="en-US" sz="1600" dirty="0">
                <a:solidFill>
                  <a:srgbClr val="303030"/>
                </a:solidFill>
                <a:latin typeface="Open Sans"/>
                <a:ea typeface="Open Sans"/>
                <a:cs typeface="Open Sans"/>
              </a:rPr>
              <a:t>Receive recommendations and health information tailored to your goals and interests.</a:t>
            </a:r>
            <a:endParaRPr lang="en-US" sz="1600" dirty="0">
              <a:ea typeface="Open Sans"/>
              <a:cs typeface="Open Sans"/>
            </a:endParaRPr>
          </a:p>
        </p:txBody>
      </p:sp>
      <p:sp>
        <p:nvSpPr>
          <p:cNvPr id="20" name="TextBox 19">
            <a:extLst>
              <a:ext uri="{FF2B5EF4-FFF2-40B4-BE49-F238E27FC236}">
                <a16:creationId xmlns:a16="http://schemas.microsoft.com/office/drawing/2014/main" id="{65A0954F-98F9-839A-5CCC-1013126C01D5}"/>
              </a:ext>
            </a:extLst>
          </p:cNvPr>
          <p:cNvSpPr txBox="1"/>
          <p:nvPr/>
        </p:nvSpPr>
        <p:spPr>
          <a:xfrm>
            <a:off x="1196223" y="4708505"/>
            <a:ext cx="4634801" cy="1076937"/>
          </a:xfrm>
          <a:prstGeom prst="rect">
            <a:avLst/>
          </a:prstGeom>
          <a:noFill/>
        </p:spPr>
        <p:txBody>
          <a:bodyPr wrap="square" lIns="91416" tIns="45708" rIns="91416" bIns="45708" rtlCol="0" anchor="t">
            <a:spAutoFit/>
          </a:bodyPr>
          <a:lstStyle/>
          <a:p>
            <a:r>
              <a:rPr lang="en-US" sz="1600" b="1" dirty="0">
                <a:solidFill>
                  <a:schemeClr val="accent1"/>
                </a:solidFill>
              </a:rPr>
              <a:t>Trackers</a:t>
            </a:r>
          </a:p>
          <a:p>
            <a:r>
              <a:rPr lang="en-US" sz="1600" dirty="0"/>
              <a:t>Connect your wearable devices or enter your own data to monitor sleep, steps, nutrition </a:t>
            </a:r>
            <a:br>
              <a:rPr lang="en-US" sz="1600" dirty="0"/>
            </a:br>
            <a:r>
              <a:rPr lang="en-US" sz="1600" dirty="0"/>
              <a:t>and more.</a:t>
            </a:r>
          </a:p>
        </p:txBody>
      </p:sp>
      <p:sp>
        <p:nvSpPr>
          <p:cNvPr id="21" name="TextBox 20">
            <a:extLst>
              <a:ext uri="{FF2B5EF4-FFF2-40B4-BE49-F238E27FC236}">
                <a16:creationId xmlns:a16="http://schemas.microsoft.com/office/drawing/2014/main" id="{17D42872-339A-4F6B-587E-65FBC51DECDD}"/>
              </a:ext>
            </a:extLst>
          </p:cNvPr>
          <p:cNvSpPr txBox="1"/>
          <p:nvPr/>
        </p:nvSpPr>
        <p:spPr>
          <a:xfrm>
            <a:off x="7002747" y="2183824"/>
            <a:ext cx="4634801" cy="830781"/>
          </a:xfrm>
          <a:prstGeom prst="rect">
            <a:avLst/>
          </a:prstGeom>
          <a:noFill/>
        </p:spPr>
        <p:txBody>
          <a:bodyPr wrap="square" lIns="91416" tIns="45708" rIns="91416" bIns="45708" rtlCol="0" anchor="t">
            <a:spAutoFit/>
          </a:bodyPr>
          <a:lstStyle/>
          <a:p>
            <a:r>
              <a:rPr lang="en-US" sz="1600" b="1" dirty="0">
                <a:solidFill>
                  <a:schemeClr val="accent1"/>
                </a:solidFill>
              </a:rPr>
              <a:t>Challenges</a:t>
            </a:r>
          </a:p>
          <a:p>
            <a:r>
              <a:rPr lang="en-US" sz="1600" dirty="0"/>
              <a:t>Get extra motivation for achieving your health goals.</a:t>
            </a:r>
          </a:p>
        </p:txBody>
      </p:sp>
      <p:sp>
        <p:nvSpPr>
          <p:cNvPr id="22" name="TextBox 21">
            <a:extLst>
              <a:ext uri="{FF2B5EF4-FFF2-40B4-BE49-F238E27FC236}">
                <a16:creationId xmlns:a16="http://schemas.microsoft.com/office/drawing/2014/main" id="{A707955C-12E0-6A57-A660-BC6CC9F035E4}"/>
              </a:ext>
            </a:extLst>
          </p:cNvPr>
          <p:cNvSpPr txBox="1"/>
          <p:nvPr/>
        </p:nvSpPr>
        <p:spPr>
          <a:xfrm>
            <a:off x="7002747" y="3443648"/>
            <a:ext cx="4634801" cy="830781"/>
          </a:xfrm>
          <a:prstGeom prst="rect">
            <a:avLst/>
          </a:prstGeom>
          <a:noFill/>
        </p:spPr>
        <p:txBody>
          <a:bodyPr wrap="square" lIns="91416" tIns="45708" rIns="91416" bIns="45708" rtlCol="0" anchor="t">
            <a:spAutoFit/>
          </a:bodyPr>
          <a:lstStyle/>
          <a:p>
            <a:r>
              <a:rPr lang="en-US" sz="1600" b="1" dirty="0">
                <a:solidFill>
                  <a:schemeClr val="accent1"/>
                </a:solidFill>
              </a:rPr>
              <a:t>Health profile</a:t>
            </a:r>
          </a:p>
          <a:p>
            <a:r>
              <a:rPr lang="en-US" sz="1600" dirty="0">
                <a:ea typeface="+mn-lt"/>
                <a:cs typeface="+mn-lt"/>
              </a:rPr>
              <a:t>Access your important health data all in one place.</a:t>
            </a:r>
          </a:p>
        </p:txBody>
      </p:sp>
      <p:pic>
        <p:nvPicPr>
          <p:cNvPr id="28" name="Picture 27">
            <a:extLst>
              <a:ext uri="{FF2B5EF4-FFF2-40B4-BE49-F238E27FC236}">
                <a16:creationId xmlns:a16="http://schemas.microsoft.com/office/drawing/2014/main" id="{574EDDDE-A81B-6A1E-8F6B-1572D55A06C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318958" y="4696560"/>
            <a:ext cx="653789" cy="653789"/>
          </a:xfrm>
          <a:prstGeom prst="rect">
            <a:avLst/>
          </a:prstGeom>
        </p:spPr>
      </p:pic>
      <p:sp>
        <p:nvSpPr>
          <p:cNvPr id="29" name="TextBox 28">
            <a:extLst>
              <a:ext uri="{FF2B5EF4-FFF2-40B4-BE49-F238E27FC236}">
                <a16:creationId xmlns:a16="http://schemas.microsoft.com/office/drawing/2014/main" id="{4736C0A4-50F6-CBBA-CCAD-B353E67AB327}"/>
              </a:ext>
            </a:extLst>
          </p:cNvPr>
          <p:cNvSpPr txBox="1"/>
          <p:nvPr/>
        </p:nvSpPr>
        <p:spPr>
          <a:xfrm>
            <a:off x="7011589" y="4703474"/>
            <a:ext cx="4774066" cy="1323094"/>
          </a:xfrm>
          <a:prstGeom prst="rect">
            <a:avLst/>
          </a:prstGeom>
          <a:noFill/>
        </p:spPr>
        <p:txBody>
          <a:bodyPr wrap="square" lIns="91416" tIns="45708" rIns="91416" bIns="45708" rtlCol="0" anchor="t">
            <a:spAutoFit/>
          </a:bodyPr>
          <a:lstStyle/>
          <a:p>
            <a:r>
              <a:rPr lang="en-US" sz="1600" b="1" dirty="0">
                <a:solidFill>
                  <a:schemeClr val="accent1"/>
                </a:solidFill>
              </a:rPr>
              <a:t>Meditation, relaxation and more</a:t>
            </a:r>
          </a:p>
          <a:p>
            <a:r>
              <a:rPr lang="en-US" sz="1600" dirty="0"/>
              <a:t>Break free from stress with mindfulness tools, unwind at the end of the day or ease into a restful night of sleep with meditation, streaming music and videos.</a:t>
            </a:r>
          </a:p>
        </p:txBody>
      </p:sp>
    </p:spTree>
    <p:extLst>
      <p:ext uri="{BB962C8B-B14F-4D97-AF65-F5344CB8AC3E}">
        <p14:creationId xmlns:p14="http://schemas.microsoft.com/office/powerpoint/2010/main" val="2433227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1481-71AA-F010-8AA9-D30C37547C9E}"/>
              </a:ext>
            </a:extLst>
          </p:cNvPr>
          <p:cNvSpPr>
            <a:spLocks noGrp="1"/>
          </p:cNvSpPr>
          <p:nvPr>
            <p:ph type="ctrTitle"/>
          </p:nvPr>
        </p:nvSpPr>
        <p:spPr/>
        <p:txBody>
          <a:bodyPr/>
          <a:lstStyle/>
          <a:p>
            <a:r>
              <a:rPr lang="en-US" dirty="0"/>
              <a:t>Blue365 Discount Program</a:t>
            </a:r>
          </a:p>
        </p:txBody>
      </p:sp>
      <p:sp>
        <p:nvSpPr>
          <p:cNvPr id="3" name="Text Placeholder 2">
            <a:extLst>
              <a:ext uri="{FF2B5EF4-FFF2-40B4-BE49-F238E27FC236}">
                <a16:creationId xmlns:a16="http://schemas.microsoft.com/office/drawing/2014/main" id="{C13FB1B9-FBE3-237A-50A6-B5F80D0E6CD9}"/>
              </a:ext>
            </a:extLst>
          </p:cNvPr>
          <p:cNvSpPr>
            <a:spLocks noGrp="1"/>
          </p:cNvSpPr>
          <p:nvPr>
            <p:ph type="body" sz="quarter" idx="13"/>
          </p:nvPr>
        </p:nvSpPr>
        <p:spPr/>
        <p:txBody>
          <a:bodyPr/>
          <a:lstStyle/>
          <a:p>
            <a:r>
              <a:rPr lang="en-US" dirty="0"/>
              <a:t>Exclusive health and wellness discounts from top national and local retailers:</a:t>
            </a:r>
          </a:p>
        </p:txBody>
      </p:sp>
      <p:sp>
        <p:nvSpPr>
          <p:cNvPr id="4" name="Text Placeholder 3">
            <a:extLst>
              <a:ext uri="{FF2B5EF4-FFF2-40B4-BE49-F238E27FC236}">
                <a16:creationId xmlns:a16="http://schemas.microsoft.com/office/drawing/2014/main" id="{5BE341DD-13D3-1C6F-B30E-6F8843220C68}"/>
              </a:ext>
            </a:extLst>
          </p:cNvPr>
          <p:cNvSpPr>
            <a:spLocks noGrp="1"/>
          </p:cNvSpPr>
          <p:nvPr>
            <p:ph type="body" sz="quarter" idx="14"/>
          </p:nvPr>
        </p:nvSpPr>
        <p:spPr>
          <a:xfrm>
            <a:off x="2671251" y="2271790"/>
            <a:ext cx="8908132" cy="3937786"/>
          </a:xfrm>
        </p:spPr>
        <p:txBody>
          <a:bodyPr/>
          <a:lstStyle/>
          <a:p>
            <a:r>
              <a:rPr lang="en-US" dirty="0"/>
              <a:t>Apparel and footwear </a:t>
            </a:r>
          </a:p>
          <a:p>
            <a:r>
              <a:rPr lang="en-US" dirty="0"/>
              <a:t>Fitness (equipment</a:t>
            </a:r>
            <a:r>
              <a:rPr lang="en-US"/>
              <a:t>, memberships)</a:t>
            </a:r>
            <a:endParaRPr lang="en-US" dirty="0"/>
          </a:p>
          <a:p>
            <a:r>
              <a:rPr lang="en-US" dirty="0"/>
              <a:t>Hearing and vision (hearing aids, Lasik, eye wear)</a:t>
            </a:r>
          </a:p>
          <a:p>
            <a:r>
              <a:rPr lang="en-US" dirty="0"/>
              <a:t>Home and family (baby, pets, home office, finance)</a:t>
            </a:r>
          </a:p>
          <a:p>
            <a:r>
              <a:rPr lang="en-US" dirty="0"/>
              <a:t>Nutrition </a:t>
            </a:r>
          </a:p>
          <a:p>
            <a:r>
              <a:rPr lang="en-US" dirty="0"/>
              <a:t>Personal care (oral care, grooming, skin care)</a:t>
            </a:r>
          </a:p>
          <a:p>
            <a:r>
              <a:rPr lang="en-US" dirty="0"/>
              <a:t>Travel (vacation, hotel, rental cars)</a:t>
            </a:r>
          </a:p>
        </p:txBody>
      </p:sp>
      <p:sp>
        <p:nvSpPr>
          <p:cNvPr id="5" name="Slide Number Placeholder 4">
            <a:extLst>
              <a:ext uri="{FF2B5EF4-FFF2-40B4-BE49-F238E27FC236}">
                <a16:creationId xmlns:a16="http://schemas.microsoft.com/office/drawing/2014/main" id="{68C21D79-6009-14F2-E3D3-36340E7A9A00}"/>
              </a:ext>
            </a:extLst>
          </p:cNvPr>
          <p:cNvSpPr>
            <a:spLocks noGrp="1"/>
          </p:cNvSpPr>
          <p:nvPr>
            <p:ph type="sldNum" sz="quarter" idx="12"/>
          </p:nvPr>
        </p:nvSpPr>
        <p:spPr/>
        <p:txBody>
          <a:bodyPr/>
          <a:lstStyle/>
          <a:p>
            <a:fld id="{50BDF835-6A26-47A6-A2BD-7D4ECF93647D}" type="slidenum">
              <a:rPr lang="en-US" smtClean="0"/>
              <a:pPr/>
              <a:t>25</a:t>
            </a:fld>
            <a:endParaRPr lang="en-US" dirty="0"/>
          </a:p>
        </p:txBody>
      </p:sp>
      <p:sp>
        <p:nvSpPr>
          <p:cNvPr id="6" name="TextBox 5">
            <a:extLst>
              <a:ext uri="{FF2B5EF4-FFF2-40B4-BE49-F238E27FC236}">
                <a16:creationId xmlns:a16="http://schemas.microsoft.com/office/drawing/2014/main" id="{A5C88789-4DFD-8480-2AD7-E1B97489697F}"/>
              </a:ext>
            </a:extLst>
          </p:cNvPr>
          <p:cNvSpPr txBox="1"/>
          <p:nvPr/>
        </p:nvSpPr>
        <p:spPr>
          <a:xfrm>
            <a:off x="11148026" y="-617356"/>
            <a:ext cx="0" cy="0"/>
          </a:xfrm>
          <a:prstGeom prst="rect">
            <a:avLst/>
          </a:prstGeom>
        </p:spPr>
        <p:txBody>
          <a:bodyPr vert="horz" wrap="none" lIns="0" tIns="0" rIns="0" bIns="0" rtlCol="0" anchor="ctr">
            <a:noAutofit/>
          </a:bodyPr>
          <a:lstStyle/>
          <a:p>
            <a:pPr algn="l"/>
            <a:endParaRPr lang="en-US" sz="3399" dirty="0"/>
          </a:p>
        </p:txBody>
      </p:sp>
      <p:pic>
        <p:nvPicPr>
          <p:cNvPr id="7" name="Picture 6" descr="A screenshot of a cellphone&#10;&#10;Description automatically generated">
            <a:extLst>
              <a:ext uri="{FF2B5EF4-FFF2-40B4-BE49-F238E27FC236}">
                <a16:creationId xmlns:a16="http://schemas.microsoft.com/office/drawing/2014/main" id="{575788F4-E0E3-A149-424B-B736FE1BF70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09441" y="2006919"/>
            <a:ext cx="1855195" cy="4065969"/>
          </a:xfrm>
          <a:prstGeom prst="rect">
            <a:avLst/>
          </a:prstGeom>
          <a:ln>
            <a:solidFill>
              <a:schemeClr val="bg1">
                <a:lumMod val="75000"/>
              </a:schemeClr>
            </a:solidFill>
          </a:ln>
        </p:spPr>
      </p:pic>
      <p:sp>
        <p:nvSpPr>
          <p:cNvPr id="8" name="Text Placeholder 1">
            <a:extLst>
              <a:ext uri="{FF2B5EF4-FFF2-40B4-BE49-F238E27FC236}">
                <a16:creationId xmlns:a16="http://schemas.microsoft.com/office/drawing/2014/main" id="{0BE8AE26-4516-CFBE-7EF8-F3147698FD1A}"/>
              </a:ext>
            </a:extLst>
          </p:cNvPr>
          <p:cNvSpPr txBox="1">
            <a:spLocks/>
          </p:cNvSpPr>
          <p:nvPr/>
        </p:nvSpPr>
        <p:spPr>
          <a:xfrm>
            <a:off x="2671252" y="5130120"/>
            <a:ext cx="6312847" cy="942768"/>
          </a:xfrm>
          <a:prstGeom prst="roundRect">
            <a:avLst/>
          </a:prstGeom>
          <a:solidFill>
            <a:srgbClr val="FADFC8">
              <a:alpha val="50000"/>
            </a:srgbClr>
          </a:solidFill>
          <a:ln>
            <a:noFill/>
          </a:ln>
        </p:spPr>
        <p:txBody>
          <a:bodyPr lIns="274249"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defRPr/>
            </a:pPr>
            <a:r>
              <a:rPr lang="en-US" b="1" dirty="0">
                <a:solidFill>
                  <a:schemeClr val="tx2"/>
                </a:solidFill>
              </a:rPr>
              <a:t>Access Blue365 through the CareFirst </a:t>
            </a:r>
            <a:r>
              <a:rPr lang="en-US" b="1" dirty="0" err="1">
                <a:solidFill>
                  <a:schemeClr val="tx2"/>
                </a:solidFill>
              </a:rPr>
              <a:t>WellBeing</a:t>
            </a:r>
            <a:r>
              <a:rPr lang="en-US" b="1" dirty="0">
                <a:solidFill>
                  <a:schemeClr val="tx2"/>
                </a:solidFill>
              </a:rPr>
              <a:t> app or by visiting </a:t>
            </a:r>
            <a:r>
              <a:rPr lang="en-US" b="1" dirty="0" err="1">
                <a:solidFill>
                  <a:schemeClr val="tx2"/>
                </a:solidFill>
                <a:hlinkClick r:id="rId3"/>
              </a:rPr>
              <a:t>carefirst.com</a:t>
            </a:r>
            <a:r>
              <a:rPr lang="en-US" b="1" dirty="0">
                <a:solidFill>
                  <a:schemeClr val="tx2"/>
                </a:solidFill>
                <a:hlinkClick r:id="rId3"/>
              </a:rPr>
              <a:t>/</a:t>
            </a:r>
            <a:r>
              <a:rPr lang="en-US" b="1" dirty="0" err="1">
                <a:solidFill>
                  <a:schemeClr val="tx2"/>
                </a:solidFill>
                <a:hlinkClick r:id="rId3"/>
              </a:rPr>
              <a:t>wellnessdiscounts</a:t>
            </a:r>
            <a:r>
              <a:rPr lang="en-US" b="1" dirty="0">
                <a:solidFill>
                  <a:schemeClr val="tx2"/>
                </a:solidFill>
              </a:rPr>
              <a:t>.</a:t>
            </a:r>
          </a:p>
        </p:txBody>
      </p:sp>
    </p:spTree>
    <p:extLst>
      <p:ext uri="{BB962C8B-B14F-4D97-AF65-F5344CB8AC3E}">
        <p14:creationId xmlns:p14="http://schemas.microsoft.com/office/powerpoint/2010/main" val="895761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B546-9E3C-09F4-B5CA-AF0F697E816E}"/>
              </a:ext>
            </a:extLst>
          </p:cNvPr>
          <p:cNvSpPr>
            <a:spLocks noGrp="1"/>
          </p:cNvSpPr>
          <p:nvPr>
            <p:ph type="ctrTitle"/>
          </p:nvPr>
        </p:nvSpPr>
        <p:spPr/>
        <p:txBody>
          <a:bodyPr/>
          <a:lstStyle/>
          <a:p>
            <a:r>
              <a:rPr lang="en-US" dirty="0" err="1"/>
              <a:t>Noom</a:t>
            </a:r>
            <a:endParaRPr lang="en-US" dirty="0"/>
          </a:p>
        </p:txBody>
      </p:sp>
      <p:sp>
        <p:nvSpPr>
          <p:cNvPr id="4" name="Text Placeholder 3">
            <a:extLst>
              <a:ext uri="{FF2B5EF4-FFF2-40B4-BE49-F238E27FC236}">
                <a16:creationId xmlns:a16="http://schemas.microsoft.com/office/drawing/2014/main" id="{7A821B8D-D790-4112-BE7C-B67E6F57EF4B}"/>
              </a:ext>
            </a:extLst>
          </p:cNvPr>
          <p:cNvSpPr>
            <a:spLocks noGrp="1"/>
          </p:cNvSpPr>
          <p:nvPr>
            <p:ph type="body" sz="quarter" idx="13"/>
          </p:nvPr>
        </p:nvSpPr>
        <p:spPr>
          <a:xfrm>
            <a:off x="609441" y="1336695"/>
            <a:ext cx="8689870" cy="692535"/>
          </a:xfrm>
        </p:spPr>
        <p:txBody>
          <a:bodyPr/>
          <a:lstStyle/>
          <a:p>
            <a:r>
              <a:rPr lang="en-US" dirty="0"/>
              <a:t>A digital, evidence-based weight and diabetes prevention program that helps you achieve sustainable, healthy habits over time</a:t>
            </a:r>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E705A144-6F38-7FA1-71EA-2C91A140ED5A}"/>
              </a:ext>
            </a:extLst>
          </p:cNvPr>
          <p:cNvSpPr>
            <a:spLocks noGrp="1"/>
          </p:cNvSpPr>
          <p:nvPr>
            <p:ph type="body" sz="quarter" idx="14"/>
          </p:nvPr>
        </p:nvSpPr>
        <p:spPr>
          <a:xfrm>
            <a:off x="609441" y="2173653"/>
            <a:ext cx="8357656" cy="4035923"/>
          </a:xfrm>
        </p:spPr>
        <p:txBody>
          <a:bodyPr/>
          <a:lstStyle/>
          <a:p>
            <a:pPr>
              <a:lnSpc>
                <a:spcPct val="100000"/>
              </a:lnSpc>
            </a:pPr>
            <a:r>
              <a:rPr lang="en-US" dirty="0"/>
              <a:t>Psychology-based approach to help you better understand your relationship with food</a:t>
            </a:r>
          </a:p>
          <a:p>
            <a:pPr>
              <a:lnSpc>
                <a:spcPct val="100000"/>
              </a:lnSpc>
            </a:pPr>
            <a:r>
              <a:rPr lang="en-US" dirty="0"/>
              <a:t>Techniques that teach you the “why” behind your habits and how to change them</a:t>
            </a:r>
          </a:p>
          <a:p>
            <a:pPr>
              <a:lnSpc>
                <a:spcPct val="100000"/>
              </a:lnSpc>
            </a:pPr>
            <a:r>
              <a:rPr lang="en-US" dirty="0"/>
              <a:t>Interactive, digestible content, just 5–10 minutes daily</a:t>
            </a:r>
          </a:p>
          <a:p>
            <a:pPr>
              <a:lnSpc>
                <a:spcPct val="100000"/>
              </a:lnSpc>
            </a:pPr>
            <a:r>
              <a:rPr lang="en-US" dirty="0"/>
              <a:t>Option of a personal coach to support you as you move at your own pace</a:t>
            </a:r>
          </a:p>
          <a:p>
            <a:pPr>
              <a:lnSpc>
                <a:spcPct val="100000"/>
              </a:lnSpc>
            </a:pPr>
            <a:r>
              <a:rPr lang="en-US" dirty="0"/>
              <a:t>Added features like </a:t>
            </a:r>
            <a:r>
              <a:rPr lang="en-US" dirty="0" err="1"/>
              <a:t>Noom</a:t>
            </a:r>
            <a:r>
              <a:rPr lang="en-US" dirty="0"/>
              <a:t> Move, an extensive collection of workouts, as well as </a:t>
            </a:r>
            <a:br>
              <a:rPr lang="en-US" dirty="0"/>
            </a:br>
            <a:r>
              <a:rPr lang="en-US" dirty="0"/>
              <a:t>GLP-1 Companion—a personalized experience for members on a GLP-1 weight loss medication</a:t>
            </a:r>
          </a:p>
        </p:txBody>
      </p:sp>
      <p:pic>
        <p:nvPicPr>
          <p:cNvPr id="8" name="Picture 7" descr="A screenshot of a phone&#10;&#10;Description automatically generated with low confidence">
            <a:extLst>
              <a:ext uri="{FF2B5EF4-FFF2-40B4-BE49-F238E27FC236}">
                <a16:creationId xmlns:a16="http://schemas.microsoft.com/office/drawing/2014/main" id="{626D35AB-DECA-8CB6-4627-BF39B84C4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7116" y="1382803"/>
            <a:ext cx="2024463" cy="4092394"/>
          </a:xfrm>
          <a:prstGeom prst="rect">
            <a:avLst/>
          </a:prstGeom>
        </p:spPr>
      </p:pic>
      <p:sp>
        <p:nvSpPr>
          <p:cNvPr id="11" name="Text Placeholder 1">
            <a:extLst>
              <a:ext uri="{FF2B5EF4-FFF2-40B4-BE49-F238E27FC236}">
                <a16:creationId xmlns:a16="http://schemas.microsoft.com/office/drawing/2014/main" id="{D7512444-5AAB-F405-9945-B8D1E0867CD8}"/>
              </a:ext>
            </a:extLst>
          </p:cNvPr>
          <p:cNvSpPr txBox="1">
            <a:spLocks/>
          </p:cNvSpPr>
          <p:nvPr/>
        </p:nvSpPr>
        <p:spPr>
          <a:xfrm>
            <a:off x="581457" y="4532429"/>
            <a:ext cx="6312847" cy="942768"/>
          </a:xfrm>
          <a:prstGeom prst="roundRect">
            <a:avLst/>
          </a:prstGeom>
          <a:solidFill>
            <a:srgbClr val="FADFC8">
              <a:alpha val="50000"/>
            </a:srgbClr>
          </a:solidFill>
          <a:ln>
            <a:noFill/>
          </a:ln>
        </p:spPr>
        <p:txBody>
          <a:bodyPr lIns="274249" tIns="274249" rIns="274249" bIns="274249" anchor="ctr" anchorCtr="0"/>
          <a:lstStyle>
            <a:lvl1pPr marL="228600" indent="-228600" algn="l" defTabSz="914400" rtl="0" eaLnBrk="1" latinLnBrk="0" hangingPunct="1">
              <a:lnSpc>
                <a:spcPct val="100000"/>
              </a:lnSpc>
              <a:spcBef>
                <a:spcPts val="10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SzPct val="80000"/>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defRPr/>
            </a:pPr>
            <a:r>
              <a:rPr lang="en-US" b="1" dirty="0">
                <a:solidFill>
                  <a:schemeClr val="tx2"/>
                </a:solidFill>
              </a:rPr>
              <a:t>Get started with </a:t>
            </a:r>
            <a:r>
              <a:rPr lang="en-US" b="1" dirty="0" err="1">
                <a:solidFill>
                  <a:schemeClr val="tx2"/>
                </a:solidFill>
              </a:rPr>
              <a:t>Noom</a:t>
            </a:r>
            <a:r>
              <a:rPr lang="en-US" b="1" dirty="0">
                <a:solidFill>
                  <a:schemeClr val="tx2"/>
                </a:solidFill>
              </a:rPr>
              <a:t> today by creating or logging in </a:t>
            </a:r>
            <a:br>
              <a:rPr lang="en-US" b="1" dirty="0">
                <a:solidFill>
                  <a:schemeClr val="tx2"/>
                </a:solidFill>
              </a:rPr>
            </a:br>
            <a:r>
              <a:rPr lang="en-US" b="1" dirty="0">
                <a:solidFill>
                  <a:schemeClr val="tx2"/>
                </a:solidFill>
              </a:rPr>
              <a:t>to your CareFirst </a:t>
            </a:r>
            <a:r>
              <a:rPr lang="en-US" b="1" dirty="0" err="1">
                <a:solidFill>
                  <a:schemeClr val="tx2"/>
                </a:solidFill>
              </a:rPr>
              <a:t>WellBeing</a:t>
            </a:r>
            <a:r>
              <a:rPr lang="en-US" b="1" dirty="0">
                <a:solidFill>
                  <a:schemeClr val="tx2"/>
                </a:solidFill>
              </a:rPr>
              <a:t> account.</a:t>
            </a:r>
          </a:p>
        </p:txBody>
      </p:sp>
      <p:sp>
        <p:nvSpPr>
          <p:cNvPr id="3" name="Slide Number Placeholder 3">
            <a:extLst>
              <a:ext uri="{FF2B5EF4-FFF2-40B4-BE49-F238E27FC236}">
                <a16:creationId xmlns:a16="http://schemas.microsoft.com/office/drawing/2014/main" id="{207D2982-4EA2-ADD9-47EE-CD2F300CC8B0}"/>
              </a:ext>
            </a:extLst>
          </p:cNvPr>
          <p:cNvSpPr>
            <a:spLocks noGrp="1"/>
          </p:cNvSpPr>
          <p:nvPr>
            <p:ph type="sldNum" sz="quarter" idx="12"/>
          </p:nvPr>
        </p:nvSpPr>
        <p:spPr>
          <a:xfrm>
            <a:off x="11200750" y="6376309"/>
            <a:ext cx="349298" cy="327689"/>
          </a:xfrm>
        </p:spPr>
        <p:txBody>
          <a:bodyPr/>
          <a:lstStyle/>
          <a:p>
            <a:fld id="{50BDF835-6A26-47A6-A2BD-7D4ECF93647D}" type="slidenum">
              <a:rPr lang="en-US" smtClean="0"/>
              <a:pPr/>
              <a:t>26</a:t>
            </a:fld>
            <a:endParaRPr lang="en-US" dirty="0"/>
          </a:p>
        </p:txBody>
      </p:sp>
      <p:sp>
        <p:nvSpPr>
          <p:cNvPr id="6" name="TextBox 5">
            <a:extLst>
              <a:ext uri="{FF2B5EF4-FFF2-40B4-BE49-F238E27FC236}">
                <a16:creationId xmlns:a16="http://schemas.microsoft.com/office/drawing/2014/main" id="{345193A3-DB87-5A9D-5270-D9155BD2566A}"/>
              </a:ext>
            </a:extLst>
          </p:cNvPr>
          <p:cNvSpPr txBox="1"/>
          <p:nvPr/>
        </p:nvSpPr>
        <p:spPr>
          <a:xfrm>
            <a:off x="638775" y="5977095"/>
            <a:ext cx="6918821" cy="464962"/>
          </a:xfrm>
          <a:prstGeom prst="rect">
            <a:avLst/>
          </a:prstGeom>
        </p:spPr>
        <p:txBody>
          <a:bodyPr vert="horz" wrap="square" lIns="0" tIns="0" rIns="0" bIns="0" rtlCol="0" anchor="ctr">
            <a:noAutofit/>
          </a:bodyPr>
          <a:lstStyle/>
          <a:p>
            <a:pPr algn="l"/>
            <a:r>
              <a:rPr lang="en-US" sz="800" dirty="0" err="1">
                <a:solidFill>
                  <a:srgbClr val="222222"/>
                </a:solidFill>
              </a:rPr>
              <a:t>Noom</a:t>
            </a:r>
            <a:r>
              <a:rPr lang="en-US" sz="800" dirty="0">
                <a:solidFill>
                  <a:srgbClr val="222222"/>
                </a:solidFill>
              </a:rPr>
              <a:t> is brought to you on behalf of your CareFirst </a:t>
            </a:r>
            <a:r>
              <a:rPr lang="en-US" sz="800" dirty="0" err="1">
                <a:solidFill>
                  <a:srgbClr val="222222"/>
                </a:solidFill>
              </a:rPr>
              <a:t>WellBeing</a:t>
            </a:r>
            <a:r>
              <a:rPr lang="en-US" sz="800" dirty="0">
                <a:solidFill>
                  <a:srgbClr val="222222"/>
                </a:solidFill>
              </a:rPr>
              <a:t> program. </a:t>
            </a:r>
            <a:r>
              <a:rPr lang="en-US" sz="800" dirty="0" err="1">
                <a:solidFill>
                  <a:srgbClr val="222222"/>
                </a:solidFill>
              </a:rPr>
              <a:t>Noom</a:t>
            </a:r>
            <a:r>
              <a:rPr lang="en-US" sz="800" dirty="0">
                <a:solidFill>
                  <a:srgbClr val="222222"/>
                </a:solidFill>
              </a:rPr>
              <a:t> is an independent company that provides health improvement management services to CareFirst members. </a:t>
            </a:r>
            <a:r>
              <a:rPr lang="en-US" sz="800" dirty="0" err="1">
                <a:solidFill>
                  <a:srgbClr val="222222"/>
                </a:solidFill>
              </a:rPr>
              <a:t>Noom</a:t>
            </a:r>
            <a:r>
              <a:rPr lang="en-US" sz="800" dirty="0">
                <a:solidFill>
                  <a:srgbClr val="222222"/>
                </a:solidFill>
              </a:rPr>
              <a:t> does not provide CareFirst BlueCross BlueShield products or services and is solely responsible for the health improvement management services it provides.</a:t>
            </a:r>
            <a:endParaRPr lang="en-US" sz="800" dirty="0"/>
          </a:p>
        </p:txBody>
      </p:sp>
    </p:spTree>
    <p:extLst>
      <p:ext uri="{BB962C8B-B14F-4D97-AF65-F5344CB8AC3E}">
        <p14:creationId xmlns:p14="http://schemas.microsoft.com/office/powerpoint/2010/main" val="3509867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0F3DDB0-6990-CD93-44E5-02371C6D761C}"/>
              </a:ext>
            </a:extLst>
          </p:cNvPr>
          <p:cNvSpPr/>
          <p:nvPr/>
        </p:nvSpPr>
        <p:spPr>
          <a:xfrm>
            <a:off x="3699973"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Select a primary care provider (PCP) and complete a health screening</a:t>
            </a:r>
          </a:p>
          <a:p>
            <a:pPr>
              <a:spcAft>
                <a:spcPts val="1000"/>
              </a:spcAft>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You can visit your PCP or a CVS MinuteClinic</a:t>
            </a:r>
            <a:r>
              <a:rPr lang="en-US" sz="1100" baseline="30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to complete your screening.</a:t>
            </a:r>
          </a:p>
          <a:p>
            <a:pPr>
              <a:spcAft>
                <a:spcPts val="1000"/>
              </a:spcAft>
            </a:pP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Must complete within 180 days of your effective date.</a:t>
            </a:r>
          </a:p>
        </p:txBody>
      </p:sp>
      <p:sp>
        <p:nvSpPr>
          <p:cNvPr id="32" name="Rectangle 31">
            <a:extLst>
              <a:ext uri="{FF2B5EF4-FFF2-40B4-BE49-F238E27FC236}">
                <a16:creationId xmlns:a16="http://schemas.microsoft.com/office/drawing/2014/main" id="{86854632-07D6-57DA-EE44-C897210E32D4}"/>
              </a:ext>
            </a:extLst>
          </p:cNvPr>
          <p:cNvSpPr/>
          <p:nvPr/>
        </p:nvSpPr>
        <p:spPr>
          <a:xfrm>
            <a:off x="6344187"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Retake the </a:t>
            </a:r>
            <a:r>
              <a:rPr lang="en-US" sz="1200" b="1" dirty="0" err="1">
                <a:solidFill>
                  <a:schemeClr val="tx2"/>
                </a:solidFill>
                <a:latin typeface="Open Sans" panose="020B0606030504020204" pitchFamily="34" charset="0"/>
                <a:ea typeface="Open Sans" panose="020B0606030504020204" pitchFamily="34" charset="0"/>
                <a:cs typeface="Open Sans" panose="020B0606030504020204" pitchFamily="34" charset="0"/>
              </a:rPr>
              <a:t>RealAge</a:t>
            </a:r>
            <a:r>
              <a:rPr lang="en-US" sz="1200" b="1" baseline="30000" dirty="0">
                <a:solidFill>
                  <a:schemeClr val="tx2"/>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 test</a:t>
            </a:r>
          </a:p>
          <a:p>
            <a:pPr>
              <a:spcAft>
                <a:spcPts val="1000"/>
              </a:spcAft>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If you earned the reward for taking the test initially, you can earn an additional reward for retaking it after 90 days.</a:t>
            </a:r>
          </a:p>
          <a:p>
            <a:pPr>
              <a:spcAft>
                <a:spcPts val="1000"/>
              </a:spcAft>
            </a:pPr>
            <a:r>
              <a:rPr lang="en-US" sz="1100" i="1"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RealAge</a:t>
            </a: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answers must be updated or confirmed no earlier than 90 days after the original assessment, and before the end of the benefit period.</a:t>
            </a:r>
          </a:p>
        </p:txBody>
      </p:sp>
      <p:sp>
        <p:nvSpPr>
          <p:cNvPr id="33" name="Rectangle 32">
            <a:extLst>
              <a:ext uri="{FF2B5EF4-FFF2-40B4-BE49-F238E27FC236}">
                <a16:creationId xmlns:a16="http://schemas.microsoft.com/office/drawing/2014/main" id="{3B502CB6-1393-E81F-52D4-04EAD4AF10B3}"/>
              </a:ext>
            </a:extLst>
          </p:cNvPr>
          <p:cNvSpPr/>
          <p:nvPr/>
        </p:nvSpPr>
        <p:spPr>
          <a:xfrm>
            <a:off x="8988401"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Participate in health coaching</a:t>
            </a:r>
          </a:p>
          <a:p>
            <a:pPr marL="137160" indent="-137160">
              <a:spcAft>
                <a:spcPts val="300"/>
              </a:spcAft>
              <a:buClr>
                <a:schemeClr val="accent1"/>
              </a:buClr>
              <a:buSzPct val="80000"/>
              <a:buFont typeface="Wingdings" pitchFamily="2" charset="2"/>
              <a:buChar char="§"/>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 1 = $30</a:t>
            </a:r>
          </a:p>
          <a:p>
            <a:pPr marL="137160" indent="-137160">
              <a:spcAft>
                <a:spcPts val="300"/>
              </a:spcAft>
              <a:buClr>
                <a:schemeClr val="accent1"/>
              </a:buClr>
              <a:buSzPct val="80000"/>
              <a:buFont typeface="Wingdings" pitchFamily="2" charset="2"/>
              <a:buChar char="§"/>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 2 = $70</a:t>
            </a:r>
          </a:p>
          <a:p>
            <a:pPr marL="137160" indent="-137160">
              <a:spcAft>
                <a:spcPts val="1000"/>
              </a:spcAft>
              <a:buClr>
                <a:schemeClr val="accent1"/>
              </a:buClr>
              <a:buSzPct val="80000"/>
              <a:buFont typeface="Wingdings" pitchFamily="2" charset="2"/>
              <a:buChar char="§"/>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 3 = $100</a:t>
            </a:r>
          </a:p>
          <a:p>
            <a:pPr>
              <a:spcAft>
                <a:spcPts val="1000"/>
              </a:spcAft>
            </a:pP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Sessions must be held 2–60 days apart and must be completed before end of benefit period.</a:t>
            </a:r>
          </a:p>
        </p:txBody>
      </p:sp>
      <p:sp>
        <p:nvSpPr>
          <p:cNvPr id="18" name="Title 1">
            <a:extLst>
              <a:ext uri="{FF2B5EF4-FFF2-40B4-BE49-F238E27FC236}">
                <a16:creationId xmlns:a16="http://schemas.microsoft.com/office/drawing/2014/main" id="{2BB410D3-6973-BE41-8986-A6397B982AE3}"/>
              </a:ext>
            </a:extLst>
          </p:cNvPr>
          <p:cNvSpPr>
            <a:spLocks noGrp="1"/>
          </p:cNvSpPr>
          <p:nvPr>
            <p:ph type="title"/>
          </p:nvPr>
        </p:nvSpPr>
        <p:spPr>
          <a:xfrm>
            <a:off x="1065212" y="247553"/>
            <a:ext cx="8579005" cy="1143000"/>
          </a:xfrm>
        </p:spPr>
        <p:txBody>
          <a:bodyPr/>
          <a:lstStyle/>
          <a:p>
            <a:r>
              <a:rPr lang="en-US" sz="3200" dirty="0">
                <a:latin typeface="Oswald" pitchFamily="2" charset="77"/>
              </a:rPr>
              <a:t>BLUE REWARDS INCENTIVE PROGRAM</a:t>
            </a:r>
          </a:p>
        </p:txBody>
      </p:sp>
      <p:sp>
        <p:nvSpPr>
          <p:cNvPr id="19" name="Rectangle 18">
            <a:extLst>
              <a:ext uri="{FF2B5EF4-FFF2-40B4-BE49-F238E27FC236}">
                <a16:creationId xmlns:a16="http://schemas.microsoft.com/office/drawing/2014/main" id="{32852B84-04DB-AD49-AB91-A5899AE50877}"/>
              </a:ext>
            </a:extLst>
          </p:cNvPr>
          <p:cNvSpPr/>
          <p:nvPr/>
        </p:nvSpPr>
        <p:spPr>
          <a:xfrm>
            <a:off x="1065213" y="1321968"/>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8B93C1D-8666-F444-B620-9D578CE8EE72}"/>
              </a:ext>
            </a:extLst>
          </p:cNvPr>
          <p:cNvSpPr txBox="1"/>
          <p:nvPr/>
        </p:nvSpPr>
        <p:spPr>
          <a:xfrm>
            <a:off x="978715" y="417478"/>
            <a:ext cx="934871" cy="307777"/>
          </a:xfrm>
          <a:prstGeom prst="rect">
            <a:avLst/>
          </a:prstGeom>
          <a:noFill/>
        </p:spPr>
        <p:txBody>
          <a:bodyPr wrap="none" rtlCol="0">
            <a:spAutoFit/>
          </a:bodyPr>
          <a:lstStyle/>
          <a:p>
            <a:r>
              <a:rPr lang="en-US" sz="1400" dirty="0">
                <a:solidFill>
                  <a:schemeClr val="accent1"/>
                </a:solidFill>
                <a:latin typeface="Oswald" panose="02000503000000000000" pitchFamily="2" charset="77"/>
              </a:rPr>
              <a:t>WELLBEING</a:t>
            </a:r>
          </a:p>
        </p:txBody>
      </p:sp>
      <p:sp>
        <p:nvSpPr>
          <p:cNvPr id="3" name="TextBox 2">
            <a:extLst>
              <a:ext uri="{FF2B5EF4-FFF2-40B4-BE49-F238E27FC236}">
                <a16:creationId xmlns:a16="http://schemas.microsoft.com/office/drawing/2014/main" id="{07E989C6-3F53-AF48-B16F-1190A9B534AF}"/>
              </a:ext>
            </a:extLst>
          </p:cNvPr>
          <p:cNvSpPr txBox="1"/>
          <p:nvPr/>
        </p:nvSpPr>
        <p:spPr>
          <a:xfrm>
            <a:off x="11267768" y="3873910"/>
            <a:ext cx="184731" cy="461665"/>
          </a:xfrm>
          <a:prstGeom prst="rect">
            <a:avLst/>
          </a:prstGeom>
          <a:noFill/>
        </p:spPr>
        <p:txBody>
          <a:bodyPr wrap="none" rtlCol="0">
            <a:spAutoFit/>
          </a:bodyPr>
          <a:lstStyle/>
          <a:p>
            <a:endParaRPr lang="en-US" dirty="0"/>
          </a:p>
        </p:txBody>
      </p:sp>
      <p:sp>
        <p:nvSpPr>
          <p:cNvPr id="5" name="Content Placeholder 2">
            <a:extLst>
              <a:ext uri="{FF2B5EF4-FFF2-40B4-BE49-F238E27FC236}">
                <a16:creationId xmlns:a16="http://schemas.microsoft.com/office/drawing/2014/main" id="{B9F81B83-98A3-6B20-8487-F8ADD1045772}"/>
              </a:ext>
            </a:extLst>
          </p:cNvPr>
          <p:cNvSpPr>
            <a:spLocks noGrp="1"/>
          </p:cNvSpPr>
          <p:nvPr>
            <p:ph idx="1"/>
          </p:nvPr>
        </p:nvSpPr>
        <p:spPr>
          <a:xfrm>
            <a:off x="1065211" y="1843215"/>
            <a:ext cx="10513457" cy="559311"/>
          </a:xfrm>
        </p:spPr>
        <p:txBody>
          <a:bodyPr tIns="0" bIns="0" numCol="1"/>
          <a:lstStyle/>
          <a:p>
            <a:pPr marL="0" indent="0">
              <a:buNone/>
            </a:pPr>
            <a:r>
              <a:rPr lang="en-US" sz="2100" b="1" dirty="0">
                <a:solidFill>
                  <a:schemeClr val="tx2"/>
                </a:solidFill>
              </a:rPr>
              <a:t>You can earn a reward for completing one, or all of the following activities:</a:t>
            </a:r>
          </a:p>
        </p:txBody>
      </p:sp>
      <p:sp>
        <p:nvSpPr>
          <p:cNvPr id="6" name="TextBox 5">
            <a:extLst>
              <a:ext uri="{FF2B5EF4-FFF2-40B4-BE49-F238E27FC236}">
                <a16:creationId xmlns:a16="http://schemas.microsoft.com/office/drawing/2014/main" id="{FF9CC760-EC5D-F92D-94CF-93AD8A7EA89F}"/>
              </a:ext>
            </a:extLst>
          </p:cNvPr>
          <p:cNvSpPr txBox="1"/>
          <p:nvPr/>
        </p:nvSpPr>
        <p:spPr>
          <a:xfrm>
            <a:off x="1080592" y="6094418"/>
            <a:ext cx="10563648" cy="338554"/>
          </a:xfrm>
          <a:prstGeom prst="rect">
            <a:avLst/>
          </a:prstGeom>
          <a:noFill/>
        </p:spPr>
        <p:txBody>
          <a:bodyPr wrap="square" lIns="0" rtlCol="0">
            <a:spAutoFit/>
          </a:bodyPr>
          <a:lstStyle/>
          <a:p>
            <a:r>
              <a:rPr lang="en-US" sz="800" dirty="0">
                <a:solidFill>
                  <a:schemeClr val="tx1">
                    <a:lumMod val="75000"/>
                    <a:lumOff val="25000"/>
                  </a:schemeClr>
                </a:solidFill>
                <a:latin typeface="Open Sans" charset="0"/>
                <a:ea typeface="Open Sans" charset="0"/>
                <a:cs typeface="Open Sans" charset="0"/>
              </a:rPr>
              <a:t>CVS </a:t>
            </a:r>
            <a:r>
              <a:rPr lang="en-US" sz="800" dirty="0" err="1">
                <a:solidFill>
                  <a:schemeClr val="tx1">
                    <a:lumMod val="75000"/>
                    <a:lumOff val="25000"/>
                  </a:schemeClr>
                </a:solidFill>
                <a:latin typeface="Open Sans" charset="0"/>
                <a:ea typeface="Open Sans" charset="0"/>
                <a:cs typeface="Open Sans" charset="0"/>
              </a:rPr>
              <a:t>MinuteClinic</a:t>
            </a:r>
            <a:r>
              <a:rPr lang="en-US" sz="800" dirty="0">
                <a:solidFill>
                  <a:schemeClr val="tx1">
                    <a:lumMod val="75000"/>
                    <a:lumOff val="25000"/>
                  </a:schemeClr>
                </a:solidFill>
                <a:latin typeface="Open Sans" charset="0"/>
                <a:ea typeface="Open Sans" charset="0"/>
                <a:cs typeface="Open Sans" charset="0"/>
              </a:rPr>
              <a:t> is an independent company that provides medical services to CareFirst members. CVS </a:t>
            </a:r>
            <a:r>
              <a:rPr lang="en-US" sz="800" dirty="0" err="1">
                <a:solidFill>
                  <a:schemeClr val="tx1">
                    <a:lumMod val="75000"/>
                    <a:lumOff val="25000"/>
                  </a:schemeClr>
                </a:solidFill>
                <a:latin typeface="Open Sans" charset="0"/>
                <a:ea typeface="Open Sans" charset="0"/>
                <a:cs typeface="Open Sans" charset="0"/>
              </a:rPr>
              <a:t>MinuteClinic</a:t>
            </a:r>
            <a:r>
              <a:rPr lang="en-US" sz="800" dirty="0">
                <a:solidFill>
                  <a:schemeClr val="tx1">
                    <a:lumMod val="75000"/>
                    <a:lumOff val="25000"/>
                  </a:schemeClr>
                </a:solidFill>
                <a:latin typeface="Open Sans" charset="0"/>
                <a:ea typeface="Open Sans" charset="0"/>
                <a:cs typeface="Open Sans" charset="0"/>
              </a:rPr>
              <a:t> does not provide CareFirst BlueCross BlueShield products or services and is solely responsible for the medical services it provides.</a:t>
            </a:r>
          </a:p>
        </p:txBody>
      </p:sp>
      <p:sp>
        <p:nvSpPr>
          <p:cNvPr id="17" name="Rectangle 16">
            <a:extLst>
              <a:ext uri="{FF2B5EF4-FFF2-40B4-BE49-F238E27FC236}">
                <a16:creationId xmlns:a16="http://schemas.microsoft.com/office/drawing/2014/main" id="{DBEC85C5-6335-891C-2F6A-9846FC6E0F31}"/>
              </a:ext>
            </a:extLst>
          </p:cNvPr>
          <p:cNvSpPr/>
          <p:nvPr/>
        </p:nvSpPr>
        <p:spPr>
          <a:xfrm>
            <a:off x="1055759" y="2418667"/>
            <a:ext cx="2603610" cy="338205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pPr>
              <a:spcAft>
                <a:spcPts val="1000"/>
              </a:spcAft>
            </a:pP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Consent to receive wellness emails and take the </a:t>
            </a:r>
            <a:r>
              <a:rPr lang="en-US" sz="1200" b="1" dirty="0" err="1">
                <a:solidFill>
                  <a:schemeClr val="tx2"/>
                </a:solidFill>
                <a:latin typeface="Open Sans" panose="020B0606030504020204" pitchFamily="34" charset="0"/>
                <a:ea typeface="Open Sans" panose="020B0606030504020204" pitchFamily="34" charset="0"/>
                <a:cs typeface="Open Sans" panose="020B0606030504020204" pitchFamily="34" charset="0"/>
              </a:rPr>
              <a:t>RealAge</a:t>
            </a:r>
            <a:r>
              <a:rPr lang="en-US" sz="1200" b="1" baseline="30000" dirty="0">
                <a:solidFill>
                  <a:schemeClr val="tx2"/>
                </a:solidFill>
                <a:latin typeface="Open Sans" panose="020B0606030504020204" pitchFamily="34" charset="0"/>
                <a:ea typeface="Open Sans" panose="020B0606030504020204" pitchFamily="34" charset="0"/>
                <a:cs typeface="Open Sans" panose="020B0606030504020204" pitchFamily="34" charset="0"/>
              </a:rPr>
              <a:t>®</a:t>
            </a:r>
            <a:r>
              <a:rPr lang="en-US" sz="1200" b="1" dirty="0">
                <a:solidFill>
                  <a:schemeClr val="tx2"/>
                </a:solidFill>
                <a:latin typeface="Open Sans" panose="020B0606030504020204" pitchFamily="34" charset="0"/>
                <a:ea typeface="Open Sans" panose="020B0606030504020204" pitchFamily="34" charset="0"/>
                <a:cs typeface="Open Sans" panose="020B0606030504020204" pitchFamily="34" charset="0"/>
              </a:rPr>
              <a:t> test</a:t>
            </a:r>
          </a:p>
          <a:p>
            <a:pPr>
              <a:spcAft>
                <a:spcPts val="1000"/>
              </a:spcAft>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RealAge</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test is a simple questionnaire that will help you determine the physical age of your body compared to your calendar age.</a:t>
            </a:r>
          </a:p>
          <a:p>
            <a:pPr>
              <a:spcAft>
                <a:spcPts val="1000"/>
              </a:spcAft>
            </a:pPr>
            <a:r>
              <a:rPr lang="en-US" sz="11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Must complete within 180 days of your effective date.</a:t>
            </a:r>
          </a:p>
        </p:txBody>
      </p:sp>
      <p:pic>
        <p:nvPicPr>
          <p:cNvPr id="22" name="Picture 21" descr="Icon&#10;&#10;Description automatically generated">
            <a:extLst>
              <a:ext uri="{FF2B5EF4-FFF2-40B4-BE49-F238E27FC236}">
                <a16:creationId xmlns:a16="http://schemas.microsoft.com/office/drawing/2014/main" id="{46DF743E-5153-C873-FCA3-6462269D65E5}"/>
              </a:ext>
            </a:extLst>
          </p:cNvPr>
          <p:cNvPicPr>
            <a:picLocks noChangeAspect="1"/>
          </p:cNvPicPr>
          <p:nvPr/>
        </p:nvPicPr>
        <p:blipFill>
          <a:blip r:embed="rId3"/>
          <a:stretch>
            <a:fillRect/>
          </a:stretch>
        </p:blipFill>
        <p:spPr>
          <a:xfrm>
            <a:off x="1283979" y="2642700"/>
            <a:ext cx="777240" cy="777240"/>
          </a:xfrm>
          <a:prstGeom prst="rect">
            <a:avLst/>
          </a:prstGeom>
        </p:spPr>
      </p:pic>
      <p:pic>
        <p:nvPicPr>
          <p:cNvPr id="23" name="Picture 22">
            <a:extLst>
              <a:ext uri="{FF2B5EF4-FFF2-40B4-BE49-F238E27FC236}">
                <a16:creationId xmlns:a16="http://schemas.microsoft.com/office/drawing/2014/main" id="{BE283D93-69BA-CB50-5CB0-481B80BF74BA}"/>
              </a:ext>
            </a:extLst>
          </p:cNvPr>
          <p:cNvPicPr>
            <a:picLocks noChangeAspect="1"/>
          </p:cNvPicPr>
          <p:nvPr/>
        </p:nvPicPr>
        <p:blipFill>
          <a:blip r:embed="rId4"/>
          <a:srcRect/>
          <a:stretch/>
        </p:blipFill>
        <p:spPr>
          <a:xfrm>
            <a:off x="3913623" y="2642700"/>
            <a:ext cx="777240" cy="777240"/>
          </a:xfrm>
          <a:prstGeom prst="rect">
            <a:avLst/>
          </a:prstGeom>
        </p:spPr>
      </p:pic>
      <p:pic>
        <p:nvPicPr>
          <p:cNvPr id="24" name="Picture 23">
            <a:extLst>
              <a:ext uri="{FF2B5EF4-FFF2-40B4-BE49-F238E27FC236}">
                <a16:creationId xmlns:a16="http://schemas.microsoft.com/office/drawing/2014/main" id="{864801B0-BF49-05A7-E588-8F189A910E8D}"/>
              </a:ext>
            </a:extLst>
          </p:cNvPr>
          <p:cNvPicPr>
            <a:picLocks noChangeAspect="1"/>
          </p:cNvPicPr>
          <p:nvPr/>
        </p:nvPicPr>
        <p:blipFill>
          <a:blip r:embed="rId5"/>
          <a:srcRect/>
          <a:stretch/>
        </p:blipFill>
        <p:spPr>
          <a:xfrm>
            <a:off x="6581184" y="2642700"/>
            <a:ext cx="777240" cy="777240"/>
          </a:xfrm>
          <a:prstGeom prst="rect">
            <a:avLst/>
          </a:prstGeom>
        </p:spPr>
      </p:pic>
      <p:pic>
        <p:nvPicPr>
          <p:cNvPr id="25" name="Picture 24">
            <a:extLst>
              <a:ext uri="{FF2B5EF4-FFF2-40B4-BE49-F238E27FC236}">
                <a16:creationId xmlns:a16="http://schemas.microsoft.com/office/drawing/2014/main" id="{39B276A0-0E02-0F3B-7DE8-BA6893E009DF}"/>
              </a:ext>
            </a:extLst>
          </p:cNvPr>
          <p:cNvPicPr>
            <a:picLocks noChangeAspect="1"/>
          </p:cNvPicPr>
          <p:nvPr/>
        </p:nvPicPr>
        <p:blipFill>
          <a:blip r:embed="rId6"/>
          <a:srcRect/>
          <a:stretch/>
        </p:blipFill>
        <p:spPr>
          <a:xfrm>
            <a:off x="9207169" y="2642700"/>
            <a:ext cx="777240" cy="777240"/>
          </a:xfrm>
          <a:prstGeom prst="rect">
            <a:avLst/>
          </a:prstGeom>
        </p:spPr>
      </p:pic>
      <p:sp>
        <p:nvSpPr>
          <p:cNvPr id="26" name="Content Placeholder 6">
            <a:extLst>
              <a:ext uri="{FF2B5EF4-FFF2-40B4-BE49-F238E27FC236}">
                <a16:creationId xmlns:a16="http://schemas.microsoft.com/office/drawing/2014/main" id="{7D51896F-36EB-3927-E87F-62FBA2E982F1}"/>
              </a:ext>
            </a:extLst>
          </p:cNvPr>
          <p:cNvSpPr txBox="1">
            <a:spLocks/>
          </p:cNvSpPr>
          <p:nvPr/>
        </p:nvSpPr>
        <p:spPr>
          <a:xfrm>
            <a:off x="2061219" y="2642700"/>
            <a:ext cx="1408749"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50</a:t>
            </a:r>
          </a:p>
        </p:txBody>
      </p:sp>
      <p:sp>
        <p:nvSpPr>
          <p:cNvPr id="27" name="Content Placeholder 6">
            <a:extLst>
              <a:ext uri="{FF2B5EF4-FFF2-40B4-BE49-F238E27FC236}">
                <a16:creationId xmlns:a16="http://schemas.microsoft.com/office/drawing/2014/main" id="{F9429115-928A-689C-98D3-E5ED46F12AE4}"/>
              </a:ext>
            </a:extLst>
          </p:cNvPr>
          <p:cNvSpPr txBox="1">
            <a:spLocks/>
          </p:cNvSpPr>
          <p:nvPr/>
        </p:nvSpPr>
        <p:spPr>
          <a:xfrm>
            <a:off x="4690863" y="2642700"/>
            <a:ext cx="1408749"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100</a:t>
            </a:r>
          </a:p>
        </p:txBody>
      </p:sp>
      <p:sp>
        <p:nvSpPr>
          <p:cNvPr id="28" name="Content Placeholder 6">
            <a:extLst>
              <a:ext uri="{FF2B5EF4-FFF2-40B4-BE49-F238E27FC236}">
                <a16:creationId xmlns:a16="http://schemas.microsoft.com/office/drawing/2014/main" id="{20E92F7E-7CF3-69BA-38EE-673EA021467F}"/>
              </a:ext>
            </a:extLst>
          </p:cNvPr>
          <p:cNvSpPr txBox="1">
            <a:spLocks/>
          </p:cNvSpPr>
          <p:nvPr/>
        </p:nvSpPr>
        <p:spPr>
          <a:xfrm>
            <a:off x="7358424" y="2642700"/>
            <a:ext cx="1408749"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25</a:t>
            </a:r>
          </a:p>
        </p:txBody>
      </p:sp>
      <p:sp>
        <p:nvSpPr>
          <p:cNvPr id="30" name="Content Placeholder 6">
            <a:extLst>
              <a:ext uri="{FF2B5EF4-FFF2-40B4-BE49-F238E27FC236}">
                <a16:creationId xmlns:a16="http://schemas.microsoft.com/office/drawing/2014/main" id="{536BF67F-9774-AFBD-3AB1-74F96F81384E}"/>
              </a:ext>
            </a:extLst>
          </p:cNvPr>
          <p:cNvSpPr txBox="1">
            <a:spLocks/>
          </p:cNvSpPr>
          <p:nvPr/>
        </p:nvSpPr>
        <p:spPr>
          <a:xfrm>
            <a:off x="9984409" y="2642700"/>
            <a:ext cx="1273527" cy="777240"/>
          </a:xfrm>
          <a:prstGeom prst="rect">
            <a:avLst/>
          </a:prstGeom>
        </p:spPr>
        <p:txBody>
          <a:bodyPr vert="horz" lIns="137160" tIns="0" rIns="0" bIns="0" rtlCol="0" anchor="ctr" anchorCtr="0">
            <a:noAutofit/>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2000" b="0" i="0" kern="1200" baseline="0">
                <a:solidFill>
                  <a:srgbClr val="505050"/>
                </a:solidFill>
                <a:latin typeface="Tw Cen M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400" spc="53" dirty="0">
                <a:solidFill>
                  <a:schemeClr val="accent1"/>
                </a:solidFill>
                <a:latin typeface="Oswald" pitchFamily="2" charset="77"/>
                <a:ea typeface="Open Sans" panose="020B0606030504020204" pitchFamily="34" charset="0"/>
                <a:cs typeface="Open Sans" panose="020B0606030504020204" pitchFamily="34" charset="0"/>
              </a:rPr>
              <a:t>Earn up to </a:t>
            </a:r>
            <a:r>
              <a:rPr lang="en-US" sz="2400" spc="53" baseline="30000" dirty="0">
                <a:solidFill>
                  <a:schemeClr val="accent1"/>
                </a:solidFill>
                <a:latin typeface="Oswald" pitchFamily="2" charset="77"/>
                <a:ea typeface="Open Sans" panose="020B0606030504020204" pitchFamily="34" charset="0"/>
                <a:cs typeface="Open Sans" panose="020B0606030504020204" pitchFamily="34" charset="0"/>
              </a:rPr>
              <a:t>$</a:t>
            </a:r>
            <a:r>
              <a:rPr lang="en-US" sz="2400" spc="53" dirty="0">
                <a:solidFill>
                  <a:schemeClr val="accent1"/>
                </a:solidFill>
                <a:latin typeface="Oswald" pitchFamily="2" charset="77"/>
                <a:ea typeface="Open Sans" panose="020B0606030504020204" pitchFamily="34" charset="0"/>
                <a:cs typeface="Open Sans" panose="020B0606030504020204" pitchFamily="34" charset="0"/>
              </a:rPr>
              <a:t>200</a:t>
            </a:r>
          </a:p>
        </p:txBody>
      </p:sp>
    </p:spTree>
    <p:extLst>
      <p:ext uri="{BB962C8B-B14F-4D97-AF65-F5344CB8AC3E}">
        <p14:creationId xmlns:p14="http://schemas.microsoft.com/office/powerpoint/2010/main" val="461367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1065213" y="1883664"/>
            <a:ext cx="6249987" cy="3652368"/>
          </a:xfrm>
        </p:spPr>
        <p:txBody>
          <a:bodyPr tIns="0" bIns="0"/>
          <a:lstStyle/>
          <a:p>
            <a:r>
              <a:rPr lang="en-US" sz="2000" b="0" dirty="0">
                <a:solidFill>
                  <a:schemeClr val="tx1">
                    <a:lumMod val="75000"/>
                    <a:lumOff val="25000"/>
                  </a:schemeClr>
                </a:solidFill>
              </a:rPr>
              <a:t>You’ll receive the CareFirst Blue Rewards Visa</a:t>
            </a:r>
            <a:r>
              <a:rPr lang="en-US" sz="2000" b="0" baseline="30000" dirty="0">
                <a:solidFill>
                  <a:schemeClr val="tx1">
                    <a:lumMod val="75000"/>
                    <a:lumOff val="25000"/>
                  </a:schemeClr>
                </a:solidFill>
              </a:rPr>
              <a:t>®</a:t>
            </a:r>
            <a:r>
              <a:rPr lang="en-US" sz="2000" b="0" dirty="0">
                <a:solidFill>
                  <a:schemeClr val="tx1">
                    <a:lumMod val="75000"/>
                    <a:lumOff val="25000"/>
                  </a:schemeClr>
                </a:solidFill>
              </a:rPr>
              <a:t> Incentive Card in the mail once you complete any of the activities. The incentive card can be used to pay for your annual deductible or other out-of-pocket expenses like copays or coinsurance related to your CareFirst health plan. </a:t>
            </a:r>
          </a:p>
          <a:p>
            <a:r>
              <a:rPr lang="en-US" sz="2000" b="0" dirty="0">
                <a:solidFill>
                  <a:schemeClr val="tx1">
                    <a:lumMod val="75000"/>
                    <a:lumOff val="25000"/>
                  </a:schemeClr>
                </a:solidFill>
              </a:rPr>
              <a:t>You must use the funds before the end of the benefit period, as the balance does not carry over.</a:t>
            </a:r>
          </a:p>
          <a:p>
            <a:endParaRPr lang="en-US" sz="2000" b="0" dirty="0">
              <a:solidFill>
                <a:schemeClr val="tx1">
                  <a:lumMod val="75000"/>
                  <a:lumOff val="25000"/>
                </a:schemeClr>
              </a:solidFill>
            </a:endParaRPr>
          </a:p>
        </p:txBody>
      </p:sp>
      <p:sp>
        <p:nvSpPr>
          <p:cNvPr id="18" name="Title 1">
            <a:extLst>
              <a:ext uri="{FF2B5EF4-FFF2-40B4-BE49-F238E27FC236}">
                <a16:creationId xmlns:a16="http://schemas.microsoft.com/office/drawing/2014/main" id="{2BB410D3-6973-BE41-8986-A6397B982AE3}"/>
              </a:ext>
            </a:extLst>
          </p:cNvPr>
          <p:cNvSpPr>
            <a:spLocks noGrp="1"/>
          </p:cNvSpPr>
          <p:nvPr>
            <p:ph type="title"/>
          </p:nvPr>
        </p:nvSpPr>
        <p:spPr>
          <a:xfrm>
            <a:off x="1065212" y="247553"/>
            <a:ext cx="8579005" cy="1143000"/>
          </a:xfrm>
        </p:spPr>
        <p:txBody>
          <a:bodyPr/>
          <a:lstStyle/>
          <a:p>
            <a:r>
              <a:rPr lang="en-US" sz="3200" dirty="0">
                <a:latin typeface="Oswald" pitchFamily="2" charset="77"/>
              </a:rPr>
              <a:t>BLUE REWARDS INCENTIVE TYPE</a:t>
            </a:r>
          </a:p>
        </p:txBody>
      </p:sp>
      <p:sp>
        <p:nvSpPr>
          <p:cNvPr id="19" name="Rectangle 18">
            <a:extLst>
              <a:ext uri="{FF2B5EF4-FFF2-40B4-BE49-F238E27FC236}">
                <a16:creationId xmlns:a16="http://schemas.microsoft.com/office/drawing/2014/main" id="{32852B84-04DB-AD49-AB91-A5899AE50877}"/>
              </a:ext>
            </a:extLst>
          </p:cNvPr>
          <p:cNvSpPr/>
          <p:nvPr/>
        </p:nvSpPr>
        <p:spPr>
          <a:xfrm>
            <a:off x="1065213" y="1321968"/>
            <a:ext cx="914400" cy="731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8B93C1D-8666-F444-B620-9D578CE8EE72}"/>
              </a:ext>
            </a:extLst>
          </p:cNvPr>
          <p:cNvSpPr txBox="1"/>
          <p:nvPr/>
        </p:nvSpPr>
        <p:spPr>
          <a:xfrm>
            <a:off x="978715" y="417478"/>
            <a:ext cx="934871" cy="307777"/>
          </a:xfrm>
          <a:prstGeom prst="rect">
            <a:avLst/>
          </a:prstGeom>
          <a:noFill/>
        </p:spPr>
        <p:txBody>
          <a:bodyPr wrap="none" rtlCol="0">
            <a:spAutoFit/>
          </a:bodyPr>
          <a:lstStyle/>
          <a:p>
            <a:r>
              <a:rPr lang="en-US" sz="1400" dirty="0">
                <a:solidFill>
                  <a:schemeClr val="accent1"/>
                </a:solidFill>
                <a:latin typeface="Oswald" panose="02000503000000000000" pitchFamily="2" charset="77"/>
              </a:rPr>
              <a:t>WELLBEING</a:t>
            </a:r>
          </a:p>
        </p:txBody>
      </p:sp>
      <p:sp>
        <p:nvSpPr>
          <p:cNvPr id="3" name="TextBox 2">
            <a:extLst>
              <a:ext uri="{FF2B5EF4-FFF2-40B4-BE49-F238E27FC236}">
                <a16:creationId xmlns:a16="http://schemas.microsoft.com/office/drawing/2014/main" id="{07E989C6-3F53-AF48-B16F-1190A9B534AF}"/>
              </a:ext>
            </a:extLst>
          </p:cNvPr>
          <p:cNvSpPr txBox="1"/>
          <p:nvPr/>
        </p:nvSpPr>
        <p:spPr>
          <a:xfrm>
            <a:off x="11267768" y="3873910"/>
            <a:ext cx="184731" cy="461665"/>
          </a:xfrm>
          <a:prstGeom prst="rect">
            <a:avLst/>
          </a:prstGeom>
          <a:noFill/>
        </p:spPr>
        <p:txBody>
          <a:bodyPr wrap="none" rtlCol="0">
            <a:spAutoFit/>
          </a:bodyPr>
          <a:lstStyle/>
          <a:p>
            <a:endParaRPr lang="en-US" dirty="0"/>
          </a:p>
        </p:txBody>
      </p:sp>
      <p:pic>
        <p:nvPicPr>
          <p:cNvPr id="2" name="Picture 1">
            <a:extLst>
              <a:ext uri="{FF2B5EF4-FFF2-40B4-BE49-F238E27FC236}">
                <a16:creationId xmlns:a16="http://schemas.microsoft.com/office/drawing/2014/main" id="{2D8297ED-E426-A38E-720F-D26F1A961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5132" y="1919733"/>
            <a:ext cx="3643538" cy="2297483"/>
          </a:xfrm>
          <a:prstGeom prst="rect">
            <a:avLst/>
          </a:prstGeom>
        </p:spPr>
      </p:pic>
      <p:sp>
        <p:nvSpPr>
          <p:cNvPr id="4" name="TextBox 3">
            <a:extLst>
              <a:ext uri="{FF2B5EF4-FFF2-40B4-BE49-F238E27FC236}">
                <a16:creationId xmlns:a16="http://schemas.microsoft.com/office/drawing/2014/main" id="{91AA465F-F477-14A3-2D26-F586217965D8}"/>
              </a:ext>
            </a:extLst>
          </p:cNvPr>
          <p:cNvSpPr txBox="1"/>
          <p:nvPr/>
        </p:nvSpPr>
        <p:spPr>
          <a:xfrm>
            <a:off x="1080592" y="6094418"/>
            <a:ext cx="10563648" cy="338554"/>
          </a:xfrm>
          <a:prstGeom prst="rect">
            <a:avLst/>
          </a:prstGeom>
          <a:noFill/>
        </p:spPr>
        <p:txBody>
          <a:bodyPr wrap="square" lIns="0" rtlCol="0">
            <a:spAutoFit/>
          </a:bodyPr>
          <a:lstStyle/>
          <a:p>
            <a:r>
              <a:rPr lang="en-US" sz="800" dirty="0">
                <a:solidFill>
                  <a:schemeClr val="tx1">
                    <a:lumMod val="75000"/>
                    <a:lumOff val="25000"/>
                  </a:schemeClr>
                </a:solidFill>
                <a:latin typeface="Open Sans" charset="0"/>
                <a:ea typeface="Open Sans" charset="0"/>
                <a:cs typeface="Open Sans" charset="0"/>
              </a:rPr>
              <a:t>The CareFirst Blue Rewards Visa Incentive Card is issued by The Bancorp Bank, Member FDIC, pursuant to a license from Visa U.S.A. Inc. Cards may be used only at merchants in the U.S. and District of Columbia wherever Visa debit cards are accepted for eligible expenses. See Cardholder Agreement for details.</a:t>
            </a:r>
          </a:p>
        </p:txBody>
      </p:sp>
    </p:spTree>
    <p:extLst>
      <p:ext uri="{BB962C8B-B14F-4D97-AF65-F5344CB8AC3E}">
        <p14:creationId xmlns:p14="http://schemas.microsoft.com/office/powerpoint/2010/main" val="2136485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633096-3C77-4F7A-0466-99446EA015B5}"/>
              </a:ext>
            </a:extLst>
          </p:cNvPr>
          <p:cNvSpPr txBox="1"/>
          <p:nvPr/>
        </p:nvSpPr>
        <p:spPr>
          <a:xfrm>
            <a:off x="6945837" y="1981577"/>
            <a:ext cx="0" cy="0"/>
          </a:xfrm>
          <a:prstGeom prst="rect">
            <a:avLst/>
          </a:prstGeom>
        </p:spPr>
        <p:txBody>
          <a:bodyPr vert="horz" wrap="none" lIns="0" tIns="0" rIns="0" bIns="0" rtlCol="0" anchor="ctr">
            <a:noAutofit/>
          </a:bodyPr>
          <a:lstStyle/>
          <a:p>
            <a:pPr defTabSz="457063"/>
            <a:endParaRPr lang="en-US" sz="3399" dirty="0">
              <a:solidFill>
                <a:srgbClr val="303030"/>
              </a:solidFill>
              <a:latin typeface="Open Sans"/>
            </a:endParaRPr>
          </a:p>
        </p:txBody>
      </p:sp>
    </p:spTree>
    <p:extLst>
      <p:ext uri="{BB962C8B-B14F-4D97-AF65-F5344CB8AC3E}">
        <p14:creationId xmlns:p14="http://schemas.microsoft.com/office/powerpoint/2010/main" val="290326640"/>
      </p:ext>
    </p:extLst>
  </p:cSld>
  <p:clrMapOvr>
    <a:masterClrMapping/>
  </p:clrMapOvr>
</p:sld>
</file>

<file path=ppt/theme/theme1.xml><?xml version="1.0" encoding="utf-8"?>
<a:theme xmlns:a="http://schemas.openxmlformats.org/drawingml/2006/main" name="OE-Theme">
  <a:themeElements>
    <a:clrScheme name="Custom 3">
      <a:dk1>
        <a:srgbClr val="000000"/>
      </a:dk1>
      <a:lt1>
        <a:srgbClr val="FFFFFF"/>
      </a:lt1>
      <a:dk2>
        <a:srgbClr val="003359"/>
      </a:dk2>
      <a:lt2>
        <a:srgbClr val="BED6DB"/>
      </a:lt2>
      <a:accent1>
        <a:srgbClr val="0099CC"/>
      </a:accent1>
      <a:accent2>
        <a:srgbClr val="005172"/>
      </a:accent2>
      <a:accent3>
        <a:srgbClr val="8FCAE7"/>
      </a:accent3>
      <a:accent4>
        <a:srgbClr val="404040"/>
      </a:accent4>
      <a:accent5>
        <a:srgbClr val="37BC9B"/>
      </a:accent5>
      <a:accent6>
        <a:srgbClr val="E9573F"/>
      </a:accent6>
      <a:hlink>
        <a:srgbClr val="2999CC"/>
      </a:hlink>
      <a:folHlink>
        <a:srgbClr val="9D9F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E-Theme" id="{862C4DC3-B697-604D-9C79-7B905FC6B56D}" vid="{E875B1D9-2CC2-8343-A7CF-890CD546E39A}"/>
    </a:ext>
  </a:extLst>
</a:theme>
</file>

<file path=ppt/theme/theme2.xml><?xml version="1.0" encoding="utf-8"?>
<a:theme xmlns:a="http://schemas.openxmlformats.org/drawingml/2006/main" name="1_OE-Theme">
  <a:themeElements>
    <a:clrScheme name="Custom 3">
      <a:dk1>
        <a:srgbClr val="000000"/>
      </a:dk1>
      <a:lt1>
        <a:srgbClr val="FFFFFF"/>
      </a:lt1>
      <a:dk2>
        <a:srgbClr val="003359"/>
      </a:dk2>
      <a:lt2>
        <a:srgbClr val="BED6DB"/>
      </a:lt2>
      <a:accent1>
        <a:srgbClr val="0099CC"/>
      </a:accent1>
      <a:accent2>
        <a:srgbClr val="005172"/>
      </a:accent2>
      <a:accent3>
        <a:srgbClr val="8FCAE7"/>
      </a:accent3>
      <a:accent4>
        <a:srgbClr val="404040"/>
      </a:accent4>
      <a:accent5>
        <a:srgbClr val="37BC9B"/>
      </a:accent5>
      <a:accent6>
        <a:srgbClr val="E9573F"/>
      </a:accent6>
      <a:hlink>
        <a:srgbClr val="2999CC"/>
      </a:hlink>
      <a:folHlink>
        <a:srgbClr val="9D9F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E-Theme" id="{862C4DC3-B697-604D-9C79-7B905FC6B56D}" vid="{E875B1D9-2CC2-8343-A7CF-890CD546E39A}"/>
    </a:ext>
  </a:extLst>
</a:theme>
</file>

<file path=ppt/theme/theme3.xml><?xml version="1.0" encoding="utf-8"?>
<a:theme xmlns:a="http://schemas.openxmlformats.org/drawingml/2006/main" name="2020CFTheme">
  <a:themeElements>
    <a:clrScheme name="With Care PPT Palette">
      <a:dk1>
        <a:srgbClr val="303030"/>
      </a:dk1>
      <a:lt1>
        <a:srgbClr val="FFFFFF"/>
      </a:lt1>
      <a:dk2>
        <a:srgbClr val="005171"/>
      </a:dk2>
      <a:lt2>
        <a:srgbClr val="DEE9EC"/>
      </a:lt2>
      <a:accent1>
        <a:srgbClr val="0099CC"/>
      </a:accent1>
      <a:accent2>
        <a:srgbClr val="390532"/>
      </a:accent2>
      <a:accent3>
        <a:srgbClr val="F4E9F3"/>
      </a:accent3>
      <a:accent4>
        <a:srgbClr val="0D3D37"/>
      </a:accent4>
      <a:accent5>
        <a:srgbClr val="E5F7F4"/>
      </a:accent5>
      <a:accent6>
        <a:srgbClr val="FADEC8"/>
      </a:accent6>
      <a:hlink>
        <a:srgbClr val="005070"/>
      </a:hlink>
      <a:folHlink>
        <a:srgbClr val="005070"/>
      </a:folHlink>
    </a:clrScheme>
    <a:fontScheme name="CF Fonts">
      <a:majorFont>
        <a:latin typeface="Oswa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chor="ctr">
        <a:noAutofit/>
      </a:bodyPr>
      <a:lstStyle>
        <a:defPPr algn="l">
          <a:defRPr sz="3400" dirty="0" smtClean="0"/>
        </a:defPPr>
      </a:lstStyle>
    </a:txDef>
  </a:objectDefaults>
  <a:extraClrSchemeLst/>
  <a:extLst>
    <a:ext uri="{05A4C25C-085E-4340-85A3-A5531E510DB2}">
      <thm15:themeFamily xmlns:thm15="http://schemas.microsoft.com/office/thememl/2012/main" name="2020CFTheme" id="{C8576EE4-E4B4-4BA8-915B-F5997FBD0BF0}" vid="{A7C70DEB-37EA-4CD1-987B-2A26E86B6C4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OE-Theme</Template>
  <TotalTime>7143</TotalTime>
  <Words>2544</Words>
  <Application>Microsoft Office PowerPoint</Application>
  <PresentationFormat>Custom</PresentationFormat>
  <Paragraphs>378</Paragraphs>
  <Slides>29</Slides>
  <Notes>13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Arial</vt:lpstr>
      <vt:lpstr>Calibri</vt:lpstr>
      <vt:lpstr>Open Sans</vt:lpstr>
      <vt:lpstr>Open Sans Semibold</vt:lpstr>
      <vt:lpstr>Oswald</vt:lpstr>
      <vt:lpstr>Oswald Regular</vt:lpstr>
      <vt:lpstr>Wingdings</vt:lpstr>
      <vt:lpstr>OE-Theme</vt:lpstr>
      <vt:lpstr>1_OE-Theme</vt:lpstr>
      <vt:lpstr>2020CFTheme</vt:lpstr>
      <vt:lpstr>PowerPoint Presentation</vt:lpstr>
      <vt:lpstr>PowerPoint Presentation</vt:lpstr>
      <vt:lpstr>What Is Open Enrollment?</vt:lpstr>
      <vt:lpstr>PowerPoint Presentation</vt:lpstr>
      <vt:lpstr>PowerPoint Presentation</vt:lpstr>
      <vt:lpstr>REGIONAL PLAN - HMO</vt:lpstr>
      <vt:lpstr>REGIONAL PLAN - HMO</vt:lpstr>
      <vt:lpstr>NATIONAL PLAN- PPO</vt:lpstr>
      <vt:lpstr>NATIONAL PLAN- PPO</vt:lpstr>
      <vt:lpstr>CDHP PLAN</vt:lpstr>
      <vt:lpstr>CDHP PLAN</vt:lpstr>
      <vt:lpstr>PowerPoint Presentation</vt:lpstr>
      <vt:lpstr>Using Your Prescription Benefits</vt:lpstr>
      <vt:lpstr>Understanding Your Formulary</vt:lpstr>
      <vt:lpstr>5-TIER PHARMACY BENEFIT- </vt:lpstr>
      <vt:lpstr>Mail Order Pharmacy (New two copays for a 90-day supply)</vt:lpstr>
      <vt:lpstr>PowerPoint Presentation</vt:lpstr>
      <vt:lpstr>Provider Search Tool</vt:lpstr>
      <vt:lpstr>Your Member ID Card (everyone will be re-carded)</vt:lpstr>
      <vt:lpstr>My Account</vt:lpstr>
      <vt:lpstr>Virtual Care</vt:lpstr>
      <vt:lpstr>PowerPoint Presentation</vt:lpstr>
      <vt:lpstr>Introducing CareFirst WellBeing*</vt:lpstr>
      <vt:lpstr>Connections to WellBeing</vt:lpstr>
      <vt:lpstr>Blue365 Discount Program</vt:lpstr>
      <vt:lpstr>Noom</vt:lpstr>
      <vt:lpstr>BLUE REWARDS INCENTIVE PROGRAM</vt:lpstr>
      <vt:lpstr>BLUE REWARDS INCENTIVE TYPE</vt:lpstr>
      <vt:lpstr>PowerPoint Presentation</vt:lpstr>
    </vt:vector>
  </TitlesOfParts>
  <Manager/>
  <Company>CareFirst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Enrollment</dc:title>
  <dc:subject/>
  <dc:creator>Kathryn Johnston</dc:creator>
  <cp:keywords/>
  <dc:description/>
  <cp:lastModifiedBy>Finney, Michelle</cp:lastModifiedBy>
  <cp:revision>361</cp:revision>
  <cp:lastPrinted>2016-06-09T17:44:04Z</cp:lastPrinted>
  <dcterms:created xsi:type="dcterms:W3CDTF">2016-05-13T17:23:14Z</dcterms:created>
  <dcterms:modified xsi:type="dcterms:W3CDTF">2025-11-10T17:27:15Z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-1093056147</vt:i4>
  </property>
  <property fmtid="{D5CDD505-2E9C-101B-9397-08002B2CF9AE}" pid="3" name="_NewReviewCycle">
    <vt:lpwstr/>
  </property>
  <property fmtid="{D5CDD505-2E9C-101B-9397-08002B2CF9AE}" pid="4" name="_EmailSubject">
    <vt:lpwstr>DC Gov Web Updates</vt:lpwstr>
  </property>
  <property fmtid="{D5CDD505-2E9C-101B-9397-08002B2CF9AE}" pid="5" name="_AuthorEmail">
    <vt:lpwstr>MICHELLE.FINNEY@carefirst.com</vt:lpwstr>
  </property>
  <property fmtid="{D5CDD505-2E9C-101B-9397-08002B2CF9AE}" pid="6" name="_AuthorEmailDisplayName">
    <vt:lpwstr>Finney, Michelle</vt:lpwstr>
  </property>
  <property fmtid="{D5CDD505-2E9C-101B-9397-08002B2CF9AE}" pid="7" name="MSIP_Label_18c6cf9b-19f1-4a2e-912d-568f6b3f50a0_Enabled">
    <vt:lpwstr>true</vt:lpwstr>
  </property>
  <property fmtid="{D5CDD505-2E9C-101B-9397-08002B2CF9AE}" pid="8" name="MSIP_Label_18c6cf9b-19f1-4a2e-912d-568f6b3f50a0_SetDate">
    <vt:lpwstr>2024-10-14T23:59:08Z</vt:lpwstr>
  </property>
  <property fmtid="{D5CDD505-2E9C-101B-9397-08002B2CF9AE}" pid="9" name="MSIP_Label_18c6cf9b-19f1-4a2e-912d-568f6b3f50a0_Method">
    <vt:lpwstr>Standard</vt:lpwstr>
  </property>
  <property fmtid="{D5CDD505-2E9C-101B-9397-08002B2CF9AE}" pid="10" name="MSIP_Label_18c6cf9b-19f1-4a2e-912d-568f6b3f50a0_Name">
    <vt:lpwstr>Internal</vt:lpwstr>
  </property>
  <property fmtid="{D5CDD505-2E9C-101B-9397-08002B2CF9AE}" pid="11" name="MSIP_Label_18c6cf9b-19f1-4a2e-912d-568f6b3f50a0_SiteId">
    <vt:lpwstr>6dd8b6a1-6749-4de3-a27e-3fd3484c6da7</vt:lpwstr>
  </property>
  <property fmtid="{D5CDD505-2E9C-101B-9397-08002B2CF9AE}" pid="12" name="MSIP_Label_18c6cf9b-19f1-4a2e-912d-568f6b3f50a0_ActionId">
    <vt:lpwstr>ef94b4d6-0dfc-4960-8181-f5dde6e39b6b</vt:lpwstr>
  </property>
  <property fmtid="{D5CDD505-2E9C-101B-9397-08002B2CF9AE}" pid="13" name="MSIP_Label_18c6cf9b-19f1-4a2e-912d-568f6b3f50a0_ContentBits">
    <vt:lpwstr>0</vt:lpwstr>
  </property>
  <property fmtid="{D5CDD505-2E9C-101B-9397-08002B2CF9AE}" pid="14" name="_PreviousAdHocReviewCycleID">
    <vt:i4>-454036477</vt:i4>
  </property>
</Properties>
</file>